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sigs" ContentType="application/vnd.openxmlformats-package.digital-signature-origin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_xmlsignatures/sig1.xml" ContentType="application/vnd.openxmlformats-package.digital-signature-xmlsignatur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package/2006/relationships/digital-signature/origin" Target="_xmlsignatures/origin.sigs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69" r:id="rId4"/>
    <p:sldId id="268" r:id="rId5"/>
    <p:sldId id="260" r:id="rId6"/>
    <p:sldId id="261" r:id="rId7"/>
    <p:sldId id="259" r:id="rId8"/>
    <p:sldId id="257" r:id="rId9"/>
    <p:sldId id="258" r:id="rId10"/>
    <p:sldId id="262" r:id="rId11"/>
    <p:sldId id="266" r:id="rId12"/>
    <p:sldId id="264" r:id="rId13"/>
    <p:sldId id="263" r:id="rId14"/>
    <p:sldId id="271" r:id="rId15"/>
    <p:sldId id="272" r:id="rId16"/>
    <p:sldId id="277" r:id="rId17"/>
    <p:sldId id="274" r:id="rId18"/>
    <p:sldId id="275" r:id="rId19"/>
    <p:sldId id="276" r:id="rId20"/>
    <p:sldId id="278" r:id="rId21"/>
    <p:sldId id="27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F0000"/>
    <a:srgbClr val="006400"/>
    <a:srgbClr val="4B0096"/>
    <a:srgbClr val="32327D"/>
    <a:srgbClr val="00007D"/>
    <a:srgbClr val="000064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843" autoAdjust="0"/>
    <p:restoredTop sz="94660"/>
  </p:normalViewPr>
  <p:slideViewPr>
    <p:cSldViewPr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096288866599799E-2"/>
          <c:y val="1.9713261648745518E-2"/>
          <c:w val="0.93781344032096292"/>
          <c:h val="0.77419354838709675"/>
        </c:manualLayout>
      </c:layout>
      <c:scatterChart>
        <c:scatterStyle val="smoothMarker"/>
        <c:varyColors val="0"/>
        <c:ser>
          <c:idx val="0"/>
          <c:order val="0"/>
          <c:spPr>
            <a:ln w="28776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'031803_2x_slowdown.dist'!$B$1:$B$180</c:f>
              <c:numCache>
                <c:formatCode>General</c:formatCode>
                <c:ptCount val="18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</c:numCache>
            </c:numRef>
          </c:xVal>
          <c:yVal>
            <c:numRef>
              <c:f>'031803_2x_slowdown.dist'!$C$1:$C$180</c:f>
              <c:numCache>
                <c:formatCode>General</c:formatCode>
                <c:ptCount val="180"/>
                <c:pt idx="0">
                  <c:v>6</c:v>
                </c:pt>
                <c:pt idx="1">
                  <c:v>12</c:v>
                </c:pt>
                <c:pt idx="2">
                  <c:v>17</c:v>
                </c:pt>
                <c:pt idx="3">
                  <c:v>30</c:v>
                </c:pt>
                <c:pt idx="4">
                  <c:v>36</c:v>
                </c:pt>
                <c:pt idx="5">
                  <c:v>42</c:v>
                </c:pt>
                <c:pt idx="6">
                  <c:v>43</c:v>
                </c:pt>
                <c:pt idx="7">
                  <c:v>65</c:v>
                </c:pt>
                <c:pt idx="8">
                  <c:v>64</c:v>
                </c:pt>
                <c:pt idx="9">
                  <c:v>72</c:v>
                </c:pt>
                <c:pt idx="10">
                  <c:v>76</c:v>
                </c:pt>
                <c:pt idx="11">
                  <c:v>74</c:v>
                </c:pt>
                <c:pt idx="12">
                  <c:v>92</c:v>
                </c:pt>
                <c:pt idx="13">
                  <c:v>103</c:v>
                </c:pt>
                <c:pt idx="14">
                  <c:v>115</c:v>
                </c:pt>
                <c:pt idx="15">
                  <c:v>132</c:v>
                </c:pt>
                <c:pt idx="16">
                  <c:v>106</c:v>
                </c:pt>
                <c:pt idx="17">
                  <c:v>123</c:v>
                </c:pt>
                <c:pt idx="18">
                  <c:v>145</c:v>
                </c:pt>
                <c:pt idx="19">
                  <c:v>134</c:v>
                </c:pt>
                <c:pt idx="20">
                  <c:v>134</c:v>
                </c:pt>
                <c:pt idx="21">
                  <c:v>191</c:v>
                </c:pt>
                <c:pt idx="22">
                  <c:v>176</c:v>
                </c:pt>
                <c:pt idx="23">
                  <c:v>163</c:v>
                </c:pt>
                <c:pt idx="24">
                  <c:v>200</c:v>
                </c:pt>
                <c:pt idx="25">
                  <c:v>189</c:v>
                </c:pt>
                <c:pt idx="26">
                  <c:v>182</c:v>
                </c:pt>
                <c:pt idx="27">
                  <c:v>210</c:v>
                </c:pt>
                <c:pt idx="28">
                  <c:v>208</c:v>
                </c:pt>
                <c:pt idx="29">
                  <c:v>222</c:v>
                </c:pt>
                <c:pt idx="30">
                  <c:v>210</c:v>
                </c:pt>
                <c:pt idx="31">
                  <c:v>239</c:v>
                </c:pt>
                <c:pt idx="32">
                  <c:v>226</c:v>
                </c:pt>
                <c:pt idx="33">
                  <c:v>219</c:v>
                </c:pt>
                <c:pt idx="34">
                  <c:v>252</c:v>
                </c:pt>
                <c:pt idx="35">
                  <c:v>247</c:v>
                </c:pt>
                <c:pt idx="36">
                  <c:v>252</c:v>
                </c:pt>
                <c:pt idx="37">
                  <c:v>255</c:v>
                </c:pt>
                <c:pt idx="38">
                  <c:v>261</c:v>
                </c:pt>
                <c:pt idx="39">
                  <c:v>269</c:v>
                </c:pt>
                <c:pt idx="40">
                  <c:v>276</c:v>
                </c:pt>
                <c:pt idx="41">
                  <c:v>264</c:v>
                </c:pt>
                <c:pt idx="42">
                  <c:v>332</c:v>
                </c:pt>
                <c:pt idx="43">
                  <c:v>315</c:v>
                </c:pt>
                <c:pt idx="44">
                  <c:v>301</c:v>
                </c:pt>
                <c:pt idx="45">
                  <c:v>318</c:v>
                </c:pt>
                <c:pt idx="46">
                  <c:v>297</c:v>
                </c:pt>
                <c:pt idx="47">
                  <c:v>335</c:v>
                </c:pt>
                <c:pt idx="48">
                  <c:v>358</c:v>
                </c:pt>
                <c:pt idx="49">
                  <c:v>318</c:v>
                </c:pt>
                <c:pt idx="50">
                  <c:v>356</c:v>
                </c:pt>
                <c:pt idx="51">
                  <c:v>366</c:v>
                </c:pt>
                <c:pt idx="52">
                  <c:v>352</c:v>
                </c:pt>
                <c:pt idx="53">
                  <c:v>379</c:v>
                </c:pt>
                <c:pt idx="54">
                  <c:v>371</c:v>
                </c:pt>
                <c:pt idx="55">
                  <c:v>325</c:v>
                </c:pt>
                <c:pt idx="56">
                  <c:v>369</c:v>
                </c:pt>
                <c:pt idx="57">
                  <c:v>342</c:v>
                </c:pt>
                <c:pt idx="58">
                  <c:v>350</c:v>
                </c:pt>
                <c:pt idx="59">
                  <c:v>366</c:v>
                </c:pt>
                <c:pt idx="60">
                  <c:v>346</c:v>
                </c:pt>
                <c:pt idx="61">
                  <c:v>368</c:v>
                </c:pt>
                <c:pt idx="62">
                  <c:v>383</c:v>
                </c:pt>
                <c:pt idx="63">
                  <c:v>412</c:v>
                </c:pt>
                <c:pt idx="64">
                  <c:v>382</c:v>
                </c:pt>
                <c:pt idx="65">
                  <c:v>415</c:v>
                </c:pt>
                <c:pt idx="66">
                  <c:v>366</c:v>
                </c:pt>
                <c:pt idx="67">
                  <c:v>432</c:v>
                </c:pt>
                <c:pt idx="68">
                  <c:v>405</c:v>
                </c:pt>
                <c:pt idx="69">
                  <c:v>418</c:v>
                </c:pt>
                <c:pt idx="70">
                  <c:v>416</c:v>
                </c:pt>
                <c:pt idx="71">
                  <c:v>437</c:v>
                </c:pt>
                <c:pt idx="72">
                  <c:v>466</c:v>
                </c:pt>
                <c:pt idx="73">
                  <c:v>419</c:v>
                </c:pt>
                <c:pt idx="74">
                  <c:v>411</c:v>
                </c:pt>
                <c:pt idx="75">
                  <c:v>419</c:v>
                </c:pt>
                <c:pt idx="76">
                  <c:v>419</c:v>
                </c:pt>
                <c:pt idx="77">
                  <c:v>459</c:v>
                </c:pt>
                <c:pt idx="78">
                  <c:v>420</c:v>
                </c:pt>
                <c:pt idx="79">
                  <c:v>429</c:v>
                </c:pt>
                <c:pt idx="80">
                  <c:v>459</c:v>
                </c:pt>
                <c:pt idx="81">
                  <c:v>438</c:v>
                </c:pt>
                <c:pt idx="82">
                  <c:v>442</c:v>
                </c:pt>
                <c:pt idx="83">
                  <c:v>433</c:v>
                </c:pt>
                <c:pt idx="84">
                  <c:v>430</c:v>
                </c:pt>
                <c:pt idx="85">
                  <c:v>427</c:v>
                </c:pt>
                <c:pt idx="86">
                  <c:v>431</c:v>
                </c:pt>
                <c:pt idx="87">
                  <c:v>412</c:v>
                </c:pt>
                <c:pt idx="88">
                  <c:v>428</c:v>
                </c:pt>
                <c:pt idx="89">
                  <c:v>424</c:v>
                </c:pt>
                <c:pt idx="90">
                  <c:v>394</c:v>
                </c:pt>
                <c:pt idx="91">
                  <c:v>457</c:v>
                </c:pt>
                <c:pt idx="92">
                  <c:v>428</c:v>
                </c:pt>
                <c:pt idx="93">
                  <c:v>473</c:v>
                </c:pt>
                <c:pt idx="94">
                  <c:v>422</c:v>
                </c:pt>
                <c:pt idx="95">
                  <c:v>426</c:v>
                </c:pt>
                <c:pt idx="96">
                  <c:v>438</c:v>
                </c:pt>
                <c:pt idx="97">
                  <c:v>427</c:v>
                </c:pt>
                <c:pt idx="98">
                  <c:v>466</c:v>
                </c:pt>
                <c:pt idx="99">
                  <c:v>459</c:v>
                </c:pt>
                <c:pt idx="100">
                  <c:v>413</c:v>
                </c:pt>
                <c:pt idx="101">
                  <c:v>449</c:v>
                </c:pt>
                <c:pt idx="102">
                  <c:v>443</c:v>
                </c:pt>
                <c:pt idx="103">
                  <c:v>441</c:v>
                </c:pt>
                <c:pt idx="104">
                  <c:v>431</c:v>
                </c:pt>
                <c:pt idx="105">
                  <c:v>426</c:v>
                </c:pt>
                <c:pt idx="106">
                  <c:v>382</c:v>
                </c:pt>
                <c:pt idx="107">
                  <c:v>393</c:v>
                </c:pt>
                <c:pt idx="108">
                  <c:v>394</c:v>
                </c:pt>
                <c:pt idx="109">
                  <c:v>429</c:v>
                </c:pt>
                <c:pt idx="110">
                  <c:v>376</c:v>
                </c:pt>
                <c:pt idx="111">
                  <c:v>414</c:v>
                </c:pt>
                <c:pt idx="112">
                  <c:v>393</c:v>
                </c:pt>
                <c:pt idx="113">
                  <c:v>412</c:v>
                </c:pt>
                <c:pt idx="114">
                  <c:v>391</c:v>
                </c:pt>
                <c:pt idx="115">
                  <c:v>385</c:v>
                </c:pt>
                <c:pt idx="116">
                  <c:v>397</c:v>
                </c:pt>
                <c:pt idx="117">
                  <c:v>391</c:v>
                </c:pt>
                <c:pt idx="118">
                  <c:v>361</c:v>
                </c:pt>
                <c:pt idx="119">
                  <c:v>380</c:v>
                </c:pt>
                <c:pt idx="120">
                  <c:v>374</c:v>
                </c:pt>
                <c:pt idx="121">
                  <c:v>378</c:v>
                </c:pt>
                <c:pt idx="122">
                  <c:v>376</c:v>
                </c:pt>
                <c:pt idx="123">
                  <c:v>357</c:v>
                </c:pt>
                <c:pt idx="124">
                  <c:v>365</c:v>
                </c:pt>
                <c:pt idx="125">
                  <c:v>353</c:v>
                </c:pt>
                <c:pt idx="126">
                  <c:v>375</c:v>
                </c:pt>
                <c:pt idx="127">
                  <c:v>329</c:v>
                </c:pt>
                <c:pt idx="128">
                  <c:v>343</c:v>
                </c:pt>
                <c:pt idx="129">
                  <c:v>352</c:v>
                </c:pt>
                <c:pt idx="130">
                  <c:v>339</c:v>
                </c:pt>
                <c:pt idx="131">
                  <c:v>343</c:v>
                </c:pt>
                <c:pt idx="132">
                  <c:v>346</c:v>
                </c:pt>
                <c:pt idx="133">
                  <c:v>327</c:v>
                </c:pt>
                <c:pt idx="134">
                  <c:v>338</c:v>
                </c:pt>
                <c:pt idx="135">
                  <c:v>291</c:v>
                </c:pt>
                <c:pt idx="136">
                  <c:v>315</c:v>
                </c:pt>
                <c:pt idx="137">
                  <c:v>293</c:v>
                </c:pt>
                <c:pt idx="138">
                  <c:v>292</c:v>
                </c:pt>
                <c:pt idx="139">
                  <c:v>260</c:v>
                </c:pt>
                <c:pt idx="140">
                  <c:v>285</c:v>
                </c:pt>
                <c:pt idx="141">
                  <c:v>258</c:v>
                </c:pt>
                <c:pt idx="142">
                  <c:v>241</c:v>
                </c:pt>
                <c:pt idx="143">
                  <c:v>232</c:v>
                </c:pt>
                <c:pt idx="144">
                  <c:v>290</c:v>
                </c:pt>
                <c:pt idx="145">
                  <c:v>256</c:v>
                </c:pt>
                <c:pt idx="146">
                  <c:v>238</c:v>
                </c:pt>
                <c:pt idx="147">
                  <c:v>230</c:v>
                </c:pt>
                <c:pt idx="148">
                  <c:v>244</c:v>
                </c:pt>
                <c:pt idx="149">
                  <c:v>192</c:v>
                </c:pt>
                <c:pt idx="150">
                  <c:v>210</c:v>
                </c:pt>
                <c:pt idx="151">
                  <c:v>195</c:v>
                </c:pt>
                <c:pt idx="152">
                  <c:v>210</c:v>
                </c:pt>
                <c:pt idx="153">
                  <c:v>187</c:v>
                </c:pt>
                <c:pt idx="154">
                  <c:v>183</c:v>
                </c:pt>
                <c:pt idx="155">
                  <c:v>190</c:v>
                </c:pt>
                <c:pt idx="156">
                  <c:v>180</c:v>
                </c:pt>
                <c:pt idx="157">
                  <c:v>181</c:v>
                </c:pt>
                <c:pt idx="158">
                  <c:v>148</c:v>
                </c:pt>
                <c:pt idx="159">
                  <c:v>148</c:v>
                </c:pt>
                <c:pt idx="160">
                  <c:v>137</c:v>
                </c:pt>
                <c:pt idx="161">
                  <c:v>115</c:v>
                </c:pt>
                <c:pt idx="162">
                  <c:v>121</c:v>
                </c:pt>
                <c:pt idx="163">
                  <c:v>121</c:v>
                </c:pt>
                <c:pt idx="164">
                  <c:v>132</c:v>
                </c:pt>
                <c:pt idx="165">
                  <c:v>83</c:v>
                </c:pt>
                <c:pt idx="166">
                  <c:v>86</c:v>
                </c:pt>
                <c:pt idx="167">
                  <c:v>94</c:v>
                </c:pt>
                <c:pt idx="168">
                  <c:v>88</c:v>
                </c:pt>
                <c:pt idx="169">
                  <c:v>77</c:v>
                </c:pt>
                <c:pt idx="170">
                  <c:v>80</c:v>
                </c:pt>
                <c:pt idx="171">
                  <c:v>70</c:v>
                </c:pt>
                <c:pt idx="172">
                  <c:v>59</c:v>
                </c:pt>
                <c:pt idx="173">
                  <c:v>45</c:v>
                </c:pt>
                <c:pt idx="174">
                  <c:v>43</c:v>
                </c:pt>
                <c:pt idx="175">
                  <c:v>30</c:v>
                </c:pt>
                <c:pt idx="176">
                  <c:v>27</c:v>
                </c:pt>
                <c:pt idx="177">
                  <c:v>18</c:v>
                </c:pt>
                <c:pt idx="178">
                  <c:v>11</c:v>
                </c:pt>
                <c:pt idx="179">
                  <c:v>0</c:v>
                </c:pt>
              </c:numCache>
            </c:numRef>
          </c:yVal>
          <c:smooth val="1"/>
        </c:ser>
        <c:ser>
          <c:idx val="1"/>
          <c:order val="1"/>
          <c:spPr>
            <a:ln w="28776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'031803_2x_slowdown.dist'!$B$10801:$B$10980</c:f>
              <c:numCache>
                <c:formatCode>General</c:formatCode>
                <c:ptCount val="18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</c:numCache>
            </c:numRef>
          </c:xVal>
          <c:yVal>
            <c:numRef>
              <c:f>'031803_2x_slowdown.dist'!$C$10801:$C$10980</c:f>
              <c:numCache>
                <c:formatCode>General</c:formatCode>
                <c:ptCount val="180"/>
                <c:pt idx="0">
                  <c:v>6</c:v>
                </c:pt>
                <c:pt idx="1">
                  <c:v>13</c:v>
                </c:pt>
                <c:pt idx="2">
                  <c:v>13</c:v>
                </c:pt>
                <c:pt idx="3">
                  <c:v>29</c:v>
                </c:pt>
                <c:pt idx="4">
                  <c:v>34</c:v>
                </c:pt>
                <c:pt idx="5">
                  <c:v>48</c:v>
                </c:pt>
                <c:pt idx="6">
                  <c:v>51</c:v>
                </c:pt>
                <c:pt idx="7">
                  <c:v>60</c:v>
                </c:pt>
                <c:pt idx="8">
                  <c:v>64</c:v>
                </c:pt>
                <c:pt idx="9">
                  <c:v>64</c:v>
                </c:pt>
                <c:pt idx="10">
                  <c:v>77</c:v>
                </c:pt>
                <c:pt idx="11">
                  <c:v>74</c:v>
                </c:pt>
                <c:pt idx="12">
                  <c:v>93</c:v>
                </c:pt>
                <c:pt idx="13">
                  <c:v>109</c:v>
                </c:pt>
                <c:pt idx="14">
                  <c:v>94</c:v>
                </c:pt>
                <c:pt idx="15">
                  <c:v>111</c:v>
                </c:pt>
                <c:pt idx="16">
                  <c:v>142</c:v>
                </c:pt>
                <c:pt idx="17">
                  <c:v>136</c:v>
                </c:pt>
                <c:pt idx="18">
                  <c:v>148</c:v>
                </c:pt>
                <c:pt idx="19">
                  <c:v>158</c:v>
                </c:pt>
                <c:pt idx="20">
                  <c:v>139</c:v>
                </c:pt>
                <c:pt idx="21">
                  <c:v>175</c:v>
                </c:pt>
                <c:pt idx="22">
                  <c:v>187</c:v>
                </c:pt>
                <c:pt idx="23">
                  <c:v>221</c:v>
                </c:pt>
                <c:pt idx="24">
                  <c:v>222</c:v>
                </c:pt>
                <c:pt idx="25">
                  <c:v>238</c:v>
                </c:pt>
                <c:pt idx="26">
                  <c:v>250</c:v>
                </c:pt>
                <c:pt idx="27">
                  <c:v>236</c:v>
                </c:pt>
                <c:pt idx="28">
                  <c:v>291</c:v>
                </c:pt>
                <c:pt idx="29">
                  <c:v>278</c:v>
                </c:pt>
                <c:pt idx="30">
                  <c:v>292</c:v>
                </c:pt>
                <c:pt idx="31">
                  <c:v>340</c:v>
                </c:pt>
                <c:pt idx="32">
                  <c:v>350</c:v>
                </c:pt>
                <c:pt idx="33">
                  <c:v>388</c:v>
                </c:pt>
                <c:pt idx="34">
                  <c:v>390</c:v>
                </c:pt>
                <c:pt idx="35">
                  <c:v>445</c:v>
                </c:pt>
                <c:pt idx="36">
                  <c:v>481</c:v>
                </c:pt>
                <c:pt idx="37">
                  <c:v>497</c:v>
                </c:pt>
                <c:pt idx="38">
                  <c:v>534</c:v>
                </c:pt>
                <c:pt idx="39">
                  <c:v>555</c:v>
                </c:pt>
                <c:pt idx="40">
                  <c:v>659</c:v>
                </c:pt>
                <c:pt idx="41">
                  <c:v>619</c:v>
                </c:pt>
                <c:pt idx="42">
                  <c:v>728</c:v>
                </c:pt>
                <c:pt idx="43">
                  <c:v>746</c:v>
                </c:pt>
                <c:pt idx="44">
                  <c:v>713</c:v>
                </c:pt>
                <c:pt idx="45">
                  <c:v>43</c:v>
                </c:pt>
                <c:pt idx="46">
                  <c:v>43</c:v>
                </c:pt>
                <c:pt idx="47">
                  <c:v>79</c:v>
                </c:pt>
                <c:pt idx="48">
                  <c:v>103</c:v>
                </c:pt>
                <c:pt idx="49">
                  <c:v>100</c:v>
                </c:pt>
                <c:pt idx="50">
                  <c:v>116</c:v>
                </c:pt>
                <c:pt idx="51">
                  <c:v>136</c:v>
                </c:pt>
                <c:pt idx="52">
                  <c:v>156</c:v>
                </c:pt>
                <c:pt idx="53">
                  <c:v>162</c:v>
                </c:pt>
                <c:pt idx="54">
                  <c:v>177</c:v>
                </c:pt>
                <c:pt idx="55">
                  <c:v>175</c:v>
                </c:pt>
                <c:pt idx="56">
                  <c:v>179</c:v>
                </c:pt>
                <c:pt idx="57">
                  <c:v>199</c:v>
                </c:pt>
                <c:pt idx="58">
                  <c:v>244</c:v>
                </c:pt>
                <c:pt idx="59">
                  <c:v>263</c:v>
                </c:pt>
                <c:pt idx="60">
                  <c:v>261</c:v>
                </c:pt>
                <c:pt idx="61">
                  <c:v>281</c:v>
                </c:pt>
                <c:pt idx="62">
                  <c:v>292</c:v>
                </c:pt>
                <c:pt idx="63">
                  <c:v>318</c:v>
                </c:pt>
                <c:pt idx="64">
                  <c:v>304</c:v>
                </c:pt>
                <c:pt idx="65">
                  <c:v>292</c:v>
                </c:pt>
                <c:pt idx="66">
                  <c:v>333</c:v>
                </c:pt>
                <c:pt idx="67">
                  <c:v>378</c:v>
                </c:pt>
                <c:pt idx="68">
                  <c:v>334</c:v>
                </c:pt>
                <c:pt idx="69">
                  <c:v>374</c:v>
                </c:pt>
                <c:pt idx="70">
                  <c:v>381</c:v>
                </c:pt>
                <c:pt idx="71">
                  <c:v>371</c:v>
                </c:pt>
                <c:pt idx="72">
                  <c:v>374</c:v>
                </c:pt>
                <c:pt idx="73">
                  <c:v>372</c:v>
                </c:pt>
                <c:pt idx="74">
                  <c:v>370</c:v>
                </c:pt>
                <c:pt idx="75">
                  <c:v>398</c:v>
                </c:pt>
                <c:pt idx="76">
                  <c:v>416</c:v>
                </c:pt>
                <c:pt idx="77">
                  <c:v>400</c:v>
                </c:pt>
                <c:pt idx="78">
                  <c:v>408</c:v>
                </c:pt>
                <c:pt idx="79">
                  <c:v>397</c:v>
                </c:pt>
                <c:pt idx="80">
                  <c:v>407</c:v>
                </c:pt>
                <c:pt idx="81">
                  <c:v>449</c:v>
                </c:pt>
                <c:pt idx="82">
                  <c:v>422</c:v>
                </c:pt>
                <c:pt idx="83">
                  <c:v>392</c:v>
                </c:pt>
                <c:pt idx="84">
                  <c:v>414</c:v>
                </c:pt>
                <c:pt idx="85">
                  <c:v>439</c:v>
                </c:pt>
                <c:pt idx="86">
                  <c:v>413</c:v>
                </c:pt>
                <c:pt idx="87">
                  <c:v>427</c:v>
                </c:pt>
                <c:pt idx="88">
                  <c:v>438</c:v>
                </c:pt>
                <c:pt idx="89">
                  <c:v>445</c:v>
                </c:pt>
                <c:pt idx="90">
                  <c:v>448</c:v>
                </c:pt>
                <c:pt idx="91">
                  <c:v>400</c:v>
                </c:pt>
                <c:pt idx="92">
                  <c:v>469</c:v>
                </c:pt>
                <c:pt idx="93">
                  <c:v>435</c:v>
                </c:pt>
                <c:pt idx="94">
                  <c:v>423</c:v>
                </c:pt>
                <c:pt idx="95">
                  <c:v>420</c:v>
                </c:pt>
                <c:pt idx="96">
                  <c:v>388</c:v>
                </c:pt>
                <c:pt idx="97">
                  <c:v>435</c:v>
                </c:pt>
                <c:pt idx="98">
                  <c:v>464</c:v>
                </c:pt>
                <c:pt idx="99">
                  <c:v>409</c:v>
                </c:pt>
                <c:pt idx="100">
                  <c:v>454</c:v>
                </c:pt>
                <c:pt idx="101">
                  <c:v>461</c:v>
                </c:pt>
                <c:pt idx="102">
                  <c:v>479</c:v>
                </c:pt>
                <c:pt idx="103">
                  <c:v>434</c:v>
                </c:pt>
                <c:pt idx="104">
                  <c:v>413</c:v>
                </c:pt>
                <c:pt idx="105">
                  <c:v>442</c:v>
                </c:pt>
                <c:pt idx="106">
                  <c:v>438</c:v>
                </c:pt>
                <c:pt idx="107">
                  <c:v>379</c:v>
                </c:pt>
                <c:pt idx="108">
                  <c:v>404</c:v>
                </c:pt>
                <c:pt idx="109">
                  <c:v>405</c:v>
                </c:pt>
                <c:pt idx="110">
                  <c:v>381</c:v>
                </c:pt>
                <c:pt idx="111">
                  <c:v>395</c:v>
                </c:pt>
                <c:pt idx="112">
                  <c:v>402</c:v>
                </c:pt>
                <c:pt idx="113">
                  <c:v>410</c:v>
                </c:pt>
                <c:pt idx="114">
                  <c:v>408</c:v>
                </c:pt>
                <c:pt idx="115">
                  <c:v>393</c:v>
                </c:pt>
                <c:pt idx="116">
                  <c:v>392</c:v>
                </c:pt>
                <c:pt idx="117">
                  <c:v>413</c:v>
                </c:pt>
                <c:pt idx="118">
                  <c:v>371</c:v>
                </c:pt>
                <c:pt idx="119">
                  <c:v>380</c:v>
                </c:pt>
                <c:pt idx="120">
                  <c:v>377</c:v>
                </c:pt>
                <c:pt idx="121">
                  <c:v>384</c:v>
                </c:pt>
                <c:pt idx="122">
                  <c:v>362</c:v>
                </c:pt>
                <c:pt idx="123">
                  <c:v>380</c:v>
                </c:pt>
                <c:pt idx="124">
                  <c:v>371</c:v>
                </c:pt>
                <c:pt idx="125">
                  <c:v>343</c:v>
                </c:pt>
                <c:pt idx="126">
                  <c:v>362</c:v>
                </c:pt>
                <c:pt idx="127">
                  <c:v>352</c:v>
                </c:pt>
                <c:pt idx="128">
                  <c:v>364</c:v>
                </c:pt>
                <c:pt idx="129">
                  <c:v>344</c:v>
                </c:pt>
                <c:pt idx="130">
                  <c:v>352</c:v>
                </c:pt>
                <c:pt idx="131">
                  <c:v>330</c:v>
                </c:pt>
                <c:pt idx="132">
                  <c:v>314</c:v>
                </c:pt>
                <c:pt idx="133">
                  <c:v>304</c:v>
                </c:pt>
                <c:pt idx="134">
                  <c:v>324</c:v>
                </c:pt>
                <c:pt idx="135">
                  <c:v>318</c:v>
                </c:pt>
                <c:pt idx="136">
                  <c:v>312</c:v>
                </c:pt>
                <c:pt idx="137">
                  <c:v>300</c:v>
                </c:pt>
                <c:pt idx="138">
                  <c:v>274</c:v>
                </c:pt>
                <c:pt idx="139">
                  <c:v>331</c:v>
                </c:pt>
                <c:pt idx="140">
                  <c:v>264</c:v>
                </c:pt>
                <c:pt idx="141">
                  <c:v>268</c:v>
                </c:pt>
                <c:pt idx="142">
                  <c:v>264</c:v>
                </c:pt>
                <c:pt idx="143">
                  <c:v>253</c:v>
                </c:pt>
                <c:pt idx="144">
                  <c:v>238</c:v>
                </c:pt>
                <c:pt idx="145">
                  <c:v>265</c:v>
                </c:pt>
                <c:pt idx="146">
                  <c:v>241</c:v>
                </c:pt>
                <c:pt idx="147">
                  <c:v>221</c:v>
                </c:pt>
                <c:pt idx="148">
                  <c:v>209</c:v>
                </c:pt>
                <c:pt idx="149">
                  <c:v>201</c:v>
                </c:pt>
                <c:pt idx="150">
                  <c:v>221</c:v>
                </c:pt>
                <c:pt idx="151">
                  <c:v>220</c:v>
                </c:pt>
                <c:pt idx="152">
                  <c:v>218</c:v>
                </c:pt>
                <c:pt idx="153">
                  <c:v>187</c:v>
                </c:pt>
                <c:pt idx="154">
                  <c:v>189</c:v>
                </c:pt>
                <c:pt idx="155">
                  <c:v>156</c:v>
                </c:pt>
                <c:pt idx="156">
                  <c:v>166</c:v>
                </c:pt>
                <c:pt idx="157">
                  <c:v>171</c:v>
                </c:pt>
                <c:pt idx="158">
                  <c:v>158</c:v>
                </c:pt>
                <c:pt idx="159">
                  <c:v>130</c:v>
                </c:pt>
                <c:pt idx="160">
                  <c:v>159</c:v>
                </c:pt>
                <c:pt idx="161">
                  <c:v>136</c:v>
                </c:pt>
                <c:pt idx="162">
                  <c:v>104</c:v>
                </c:pt>
                <c:pt idx="163">
                  <c:v>105</c:v>
                </c:pt>
                <c:pt idx="164">
                  <c:v>122</c:v>
                </c:pt>
                <c:pt idx="165">
                  <c:v>101</c:v>
                </c:pt>
                <c:pt idx="166">
                  <c:v>102</c:v>
                </c:pt>
                <c:pt idx="167">
                  <c:v>93</c:v>
                </c:pt>
                <c:pt idx="168">
                  <c:v>65</c:v>
                </c:pt>
                <c:pt idx="169">
                  <c:v>95</c:v>
                </c:pt>
                <c:pt idx="170">
                  <c:v>76</c:v>
                </c:pt>
                <c:pt idx="171">
                  <c:v>55</c:v>
                </c:pt>
                <c:pt idx="172">
                  <c:v>60</c:v>
                </c:pt>
                <c:pt idx="173">
                  <c:v>37</c:v>
                </c:pt>
                <c:pt idx="174">
                  <c:v>46</c:v>
                </c:pt>
                <c:pt idx="175">
                  <c:v>40</c:v>
                </c:pt>
                <c:pt idx="176">
                  <c:v>22</c:v>
                </c:pt>
                <c:pt idx="177">
                  <c:v>12</c:v>
                </c:pt>
                <c:pt idx="178">
                  <c:v>8</c:v>
                </c:pt>
                <c:pt idx="179">
                  <c:v>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480000"/>
        <c:axId val="169744576"/>
      </c:scatterChart>
      <c:valAx>
        <c:axId val="157480000"/>
        <c:scaling>
          <c:orientation val="minMax"/>
          <c:max val="18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13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degrees from the middle of the contact area</a:t>
                </a:r>
              </a:p>
            </c:rich>
          </c:tx>
          <c:layout>
            <c:manualLayout>
              <c:xMode val="edge"/>
              <c:yMode val="edge"/>
              <c:x val="0.18856569709127383"/>
              <c:y val="0.88351254480286734"/>
            </c:manualLayout>
          </c:layout>
          <c:overlay val="0"/>
          <c:spPr>
            <a:noFill/>
            <a:ln w="1918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87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744576"/>
        <c:crossesAt val="0"/>
        <c:crossBetween val="midCat"/>
      </c:valAx>
      <c:valAx>
        <c:axId val="169744576"/>
        <c:scaling>
          <c:orientation val="minMax"/>
          <c:max val="8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7480000"/>
        <c:crosses val="autoZero"/>
        <c:crossBetween val="midCat"/>
      </c:valAx>
      <c:spPr>
        <a:noFill/>
        <a:ln w="191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8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372549019607843E-2"/>
          <c:y val="2.2357723577235773E-2"/>
          <c:w val="0.9392156862745098"/>
          <c:h val="0.74186991869918695"/>
        </c:manualLayout>
      </c:layout>
      <c:scatterChart>
        <c:scatterStyle val="smoothMarker"/>
        <c:varyColors val="0"/>
        <c:ser>
          <c:idx val="0"/>
          <c:order val="0"/>
          <c:spPr>
            <a:ln w="31947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'032903_TCR_equilibrium_10min_5.'!$B$2:$B$181</c:f>
              <c:numCache>
                <c:formatCode>General</c:formatCode>
                <c:ptCount val="18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</c:numCache>
            </c:numRef>
          </c:xVal>
          <c:yVal>
            <c:numRef>
              <c:f>'032903_TCR_equilibrium_10min_5.'!$C$2:$C$181</c:f>
              <c:numCache>
                <c:formatCode>General</c:formatCode>
                <c:ptCount val="180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11</c:v>
                </c:pt>
                <c:pt idx="4">
                  <c:v>20</c:v>
                </c:pt>
                <c:pt idx="5">
                  <c:v>13</c:v>
                </c:pt>
                <c:pt idx="6">
                  <c:v>24</c:v>
                </c:pt>
                <c:pt idx="7">
                  <c:v>23</c:v>
                </c:pt>
                <c:pt idx="8">
                  <c:v>27</c:v>
                </c:pt>
                <c:pt idx="9">
                  <c:v>46</c:v>
                </c:pt>
                <c:pt idx="10">
                  <c:v>50</c:v>
                </c:pt>
                <c:pt idx="11">
                  <c:v>36</c:v>
                </c:pt>
                <c:pt idx="12">
                  <c:v>48</c:v>
                </c:pt>
                <c:pt idx="13">
                  <c:v>51</c:v>
                </c:pt>
                <c:pt idx="14">
                  <c:v>57</c:v>
                </c:pt>
                <c:pt idx="15">
                  <c:v>48</c:v>
                </c:pt>
                <c:pt idx="16">
                  <c:v>63</c:v>
                </c:pt>
                <c:pt idx="17">
                  <c:v>62</c:v>
                </c:pt>
                <c:pt idx="18">
                  <c:v>70</c:v>
                </c:pt>
                <c:pt idx="19">
                  <c:v>82</c:v>
                </c:pt>
                <c:pt idx="20">
                  <c:v>83</c:v>
                </c:pt>
                <c:pt idx="21">
                  <c:v>82</c:v>
                </c:pt>
                <c:pt idx="22">
                  <c:v>75</c:v>
                </c:pt>
                <c:pt idx="23">
                  <c:v>89</c:v>
                </c:pt>
                <c:pt idx="24">
                  <c:v>104</c:v>
                </c:pt>
                <c:pt idx="25">
                  <c:v>99</c:v>
                </c:pt>
                <c:pt idx="26">
                  <c:v>112</c:v>
                </c:pt>
                <c:pt idx="27">
                  <c:v>89</c:v>
                </c:pt>
                <c:pt idx="28">
                  <c:v>107</c:v>
                </c:pt>
                <c:pt idx="29">
                  <c:v>101</c:v>
                </c:pt>
                <c:pt idx="30">
                  <c:v>110</c:v>
                </c:pt>
                <c:pt idx="31">
                  <c:v>101</c:v>
                </c:pt>
                <c:pt idx="32">
                  <c:v>111</c:v>
                </c:pt>
                <c:pt idx="33">
                  <c:v>125</c:v>
                </c:pt>
                <c:pt idx="34">
                  <c:v>122</c:v>
                </c:pt>
                <c:pt idx="35">
                  <c:v>117</c:v>
                </c:pt>
                <c:pt idx="36">
                  <c:v>129</c:v>
                </c:pt>
                <c:pt idx="37">
                  <c:v>124</c:v>
                </c:pt>
                <c:pt idx="38">
                  <c:v>119</c:v>
                </c:pt>
                <c:pt idx="39">
                  <c:v>148</c:v>
                </c:pt>
                <c:pt idx="40">
                  <c:v>154</c:v>
                </c:pt>
                <c:pt idx="41">
                  <c:v>154</c:v>
                </c:pt>
                <c:pt idx="42">
                  <c:v>149</c:v>
                </c:pt>
                <c:pt idx="43">
                  <c:v>153</c:v>
                </c:pt>
                <c:pt idx="44">
                  <c:v>141</c:v>
                </c:pt>
                <c:pt idx="45">
                  <c:v>157</c:v>
                </c:pt>
                <c:pt idx="46">
                  <c:v>165</c:v>
                </c:pt>
                <c:pt idx="47">
                  <c:v>160</c:v>
                </c:pt>
                <c:pt idx="48">
                  <c:v>173</c:v>
                </c:pt>
                <c:pt idx="49">
                  <c:v>155</c:v>
                </c:pt>
                <c:pt idx="50">
                  <c:v>161</c:v>
                </c:pt>
                <c:pt idx="51">
                  <c:v>180</c:v>
                </c:pt>
                <c:pt idx="52">
                  <c:v>173</c:v>
                </c:pt>
                <c:pt idx="53">
                  <c:v>169</c:v>
                </c:pt>
                <c:pt idx="54">
                  <c:v>188</c:v>
                </c:pt>
                <c:pt idx="55">
                  <c:v>183</c:v>
                </c:pt>
                <c:pt idx="56">
                  <c:v>204</c:v>
                </c:pt>
                <c:pt idx="57">
                  <c:v>187</c:v>
                </c:pt>
                <c:pt idx="58">
                  <c:v>209</c:v>
                </c:pt>
                <c:pt idx="59">
                  <c:v>169</c:v>
                </c:pt>
                <c:pt idx="60">
                  <c:v>192</c:v>
                </c:pt>
                <c:pt idx="61">
                  <c:v>176</c:v>
                </c:pt>
                <c:pt idx="62">
                  <c:v>194</c:v>
                </c:pt>
                <c:pt idx="63">
                  <c:v>180</c:v>
                </c:pt>
                <c:pt idx="64">
                  <c:v>176</c:v>
                </c:pt>
                <c:pt idx="65">
                  <c:v>207</c:v>
                </c:pt>
                <c:pt idx="66">
                  <c:v>185</c:v>
                </c:pt>
                <c:pt idx="67">
                  <c:v>195</c:v>
                </c:pt>
                <c:pt idx="68">
                  <c:v>218</c:v>
                </c:pt>
                <c:pt idx="69">
                  <c:v>211</c:v>
                </c:pt>
                <c:pt idx="70">
                  <c:v>177</c:v>
                </c:pt>
                <c:pt idx="71">
                  <c:v>262</c:v>
                </c:pt>
                <c:pt idx="72">
                  <c:v>205</c:v>
                </c:pt>
                <c:pt idx="73">
                  <c:v>204</c:v>
                </c:pt>
                <c:pt idx="74">
                  <c:v>206</c:v>
                </c:pt>
                <c:pt idx="75">
                  <c:v>217</c:v>
                </c:pt>
                <c:pt idx="76">
                  <c:v>213</c:v>
                </c:pt>
                <c:pt idx="77">
                  <c:v>235</c:v>
                </c:pt>
                <c:pt idx="78">
                  <c:v>232</c:v>
                </c:pt>
                <c:pt idx="79">
                  <c:v>208</c:v>
                </c:pt>
                <c:pt idx="80">
                  <c:v>242</c:v>
                </c:pt>
                <c:pt idx="81">
                  <c:v>215</c:v>
                </c:pt>
                <c:pt idx="82">
                  <c:v>199</c:v>
                </c:pt>
                <c:pt idx="83">
                  <c:v>211</c:v>
                </c:pt>
                <c:pt idx="84">
                  <c:v>234</c:v>
                </c:pt>
                <c:pt idx="85">
                  <c:v>222</c:v>
                </c:pt>
                <c:pt idx="86">
                  <c:v>223</c:v>
                </c:pt>
                <c:pt idx="87">
                  <c:v>221</c:v>
                </c:pt>
                <c:pt idx="88">
                  <c:v>196</c:v>
                </c:pt>
                <c:pt idx="89">
                  <c:v>206</c:v>
                </c:pt>
                <c:pt idx="90">
                  <c:v>215</c:v>
                </c:pt>
                <c:pt idx="91">
                  <c:v>242</c:v>
                </c:pt>
                <c:pt idx="92">
                  <c:v>211</c:v>
                </c:pt>
                <c:pt idx="93">
                  <c:v>217</c:v>
                </c:pt>
                <c:pt idx="94">
                  <c:v>241</c:v>
                </c:pt>
                <c:pt idx="95">
                  <c:v>192</c:v>
                </c:pt>
                <c:pt idx="96">
                  <c:v>221</c:v>
                </c:pt>
                <c:pt idx="97">
                  <c:v>231</c:v>
                </c:pt>
                <c:pt idx="98">
                  <c:v>213</c:v>
                </c:pt>
                <c:pt idx="99">
                  <c:v>216</c:v>
                </c:pt>
                <c:pt idx="100">
                  <c:v>205</c:v>
                </c:pt>
                <c:pt idx="101">
                  <c:v>201</c:v>
                </c:pt>
                <c:pt idx="102">
                  <c:v>210</c:v>
                </c:pt>
                <c:pt idx="103">
                  <c:v>203</c:v>
                </c:pt>
                <c:pt idx="104">
                  <c:v>221</c:v>
                </c:pt>
                <c:pt idx="105">
                  <c:v>210</c:v>
                </c:pt>
                <c:pt idx="106">
                  <c:v>191</c:v>
                </c:pt>
                <c:pt idx="107">
                  <c:v>199</c:v>
                </c:pt>
                <c:pt idx="108">
                  <c:v>226</c:v>
                </c:pt>
                <c:pt idx="109">
                  <c:v>197</c:v>
                </c:pt>
                <c:pt idx="110">
                  <c:v>197</c:v>
                </c:pt>
                <c:pt idx="111">
                  <c:v>200</c:v>
                </c:pt>
                <c:pt idx="112">
                  <c:v>239</c:v>
                </c:pt>
                <c:pt idx="113">
                  <c:v>205</c:v>
                </c:pt>
                <c:pt idx="114">
                  <c:v>168</c:v>
                </c:pt>
                <c:pt idx="115">
                  <c:v>180</c:v>
                </c:pt>
                <c:pt idx="116">
                  <c:v>202</c:v>
                </c:pt>
                <c:pt idx="117">
                  <c:v>169</c:v>
                </c:pt>
                <c:pt idx="118">
                  <c:v>170</c:v>
                </c:pt>
                <c:pt idx="119">
                  <c:v>180</c:v>
                </c:pt>
                <c:pt idx="120">
                  <c:v>203</c:v>
                </c:pt>
                <c:pt idx="121">
                  <c:v>172</c:v>
                </c:pt>
                <c:pt idx="122">
                  <c:v>195</c:v>
                </c:pt>
                <c:pt idx="123">
                  <c:v>182</c:v>
                </c:pt>
                <c:pt idx="124">
                  <c:v>179</c:v>
                </c:pt>
                <c:pt idx="125">
                  <c:v>159</c:v>
                </c:pt>
                <c:pt idx="126">
                  <c:v>184</c:v>
                </c:pt>
                <c:pt idx="127">
                  <c:v>189</c:v>
                </c:pt>
                <c:pt idx="128">
                  <c:v>171</c:v>
                </c:pt>
                <c:pt idx="129">
                  <c:v>160</c:v>
                </c:pt>
                <c:pt idx="130">
                  <c:v>164</c:v>
                </c:pt>
                <c:pt idx="131">
                  <c:v>161</c:v>
                </c:pt>
                <c:pt idx="132">
                  <c:v>152</c:v>
                </c:pt>
                <c:pt idx="133">
                  <c:v>172</c:v>
                </c:pt>
                <c:pt idx="134">
                  <c:v>152</c:v>
                </c:pt>
                <c:pt idx="135">
                  <c:v>168</c:v>
                </c:pt>
                <c:pt idx="136">
                  <c:v>175</c:v>
                </c:pt>
                <c:pt idx="137">
                  <c:v>158</c:v>
                </c:pt>
                <c:pt idx="138">
                  <c:v>131</c:v>
                </c:pt>
                <c:pt idx="139">
                  <c:v>173</c:v>
                </c:pt>
                <c:pt idx="140">
                  <c:v>130</c:v>
                </c:pt>
                <c:pt idx="141">
                  <c:v>138</c:v>
                </c:pt>
                <c:pt idx="142">
                  <c:v>128</c:v>
                </c:pt>
                <c:pt idx="143">
                  <c:v>117</c:v>
                </c:pt>
                <c:pt idx="144">
                  <c:v>117</c:v>
                </c:pt>
                <c:pt idx="145">
                  <c:v>128</c:v>
                </c:pt>
                <c:pt idx="146">
                  <c:v>110</c:v>
                </c:pt>
                <c:pt idx="147">
                  <c:v>126</c:v>
                </c:pt>
                <c:pt idx="148">
                  <c:v>105</c:v>
                </c:pt>
                <c:pt idx="149">
                  <c:v>109</c:v>
                </c:pt>
                <c:pt idx="150">
                  <c:v>122</c:v>
                </c:pt>
                <c:pt idx="151">
                  <c:v>104</c:v>
                </c:pt>
                <c:pt idx="152">
                  <c:v>103</c:v>
                </c:pt>
                <c:pt idx="153">
                  <c:v>104</c:v>
                </c:pt>
                <c:pt idx="154">
                  <c:v>96</c:v>
                </c:pt>
                <c:pt idx="155">
                  <c:v>95</c:v>
                </c:pt>
                <c:pt idx="156">
                  <c:v>84</c:v>
                </c:pt>
                <c:pt idx="157">
                  <c:v>71</c:v>
                </c:pt>
                <c:pt idx="158">
                  <c:v>78</c:v>
                </c:pt>
                <c:pt idx="159">
                  <c:v>88</c:v>
                </c:pt>
                <c:pt idx="160">
                  <c:v>79</c:v>
                </c:pt>
                <c:pt idx="161">
                  <c:v>85</c:v>
                </c:pt>
                <c:pt idx="162">
                  <c:v>57</c:v>
                </c:pt>
                <c:pt idx="163">
                  <c:v>56</c:v>
                </c:pt>
                <c:pt idx="164">
                  <c:v>59</c:v>
                </c:pt>
                <c:pt idx="165">
                  <c:v>43</c:v>
                </c:pt>
                <c:pt idx="166">
                  <c:v>49</c:v>
                </c:pt>
                <c:pt idx="167">
                  <c:v>46</c:v>
                </c:pt>
                <c:pt idx="168">
                  <c:v>42</c:v>
                </c:pt>
                <c:pt idx="169">
                  <c:v>33</c:v>
                </c:pt>
                <c:pt idx="170">
                  <c:v>33</c:v>
                </c:pt>
                <c:pt idx="171">
                  <c:v>28</c:v>
                </c:pt>
                <c:pt idx="172">
                  <c:v>31</c:v>
                </c:pt>
                <c:pt idx="173">
                  <c:v>26</c:v>
                </c:pt>
                <c:pt idx="174">
                  <c:v>22</c:v>
                </c:pt>
                <c:pt idx="175">
                  <c:v>13</c:v>
                </c:pt>
                <c:pt idx="176">
                  <c:v>18</c:v>
                </c:pt>
                <c:pt idx="177">
                  <c:v>10</c:v>
                </c:pt>
                <c:pt idx="178">
                  <c:v>4</c:v>
                </c:pt>
                <c:pt idx="179">
                  <c:v>5</c:v>
                </c:pt>
              </c:numCache>
            </c:numRef>
          </c:yVal>
          <c:smooth val="1"/>
        </c:ser>
        <c:ser>
          <c:idx val="2"/>
          <c:order val="1"/>
          <c:spPr>
            <a:ln w="31947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'032903_TCR_equilibrium_10min_5.'!$B$10802:$B$10981</c:f>
              <c:numCache>
                <c:formatCode>General</c:formatCode>
                <c:ptCount val="18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</c:numCache>
            </c:numRef>
          </c:xVal>
          <c:yVal>
            <c:numRef>
              <c:f>'032903_TCR_equilibrium_10min_5.'!$D$10802:$D$10981</c:f>
              <c:numCache>
                <c:formatCode>General</c:formatCode>
                <c:ptCount val="180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8</c:v>
                </c:pt>
                <c:pt idx="5">
                  <c:v>6</c:v>
                </c:pt>
                <c:pt idx="6">
                  <c:v>8</c:v>
                </c:pt>
                <c:pt idx="7">
                  <c:v>13</c:v>
                </c:pt>
                <c:pt idx="8">
                  <c:v>12</c:v>
                </c:pt>
                <c:pt idx="9">
                  <c:v>20</c:v>
                </c:pt>
                <c:pt idx="10">
                  <c:v>25</c:v>
                </c:pt>
                <c:pt idx="11">
                  <c:v>15</c:v>
                </c:pt>
                <c:pt idx="12">
                  <c:v>22</c:v>
                </c:pt>
                <c:pt idx="13">
                  <c:v>22</c:v>
                </c:pt>
                <c:pt idx="14">
                  <c:v>33</c:v>
                </c:pt>
                <c:pt idx="15">
                  <c:v>18</c:v>
                </c:pt>
                <c:pt idx="16">
                  <c:v>38</c:v>
                </c:pt>
                <c:pt idx="17">
                  <c:v>37</c:v>
                </c:pt>
                <c:pt idx="18">
                  <c:v>35</c:v>
                </c:pt>
                <c:pt idx="19">
                  <c:v>26</c:v>
                </c:pt>
                <c:pt idx="20">
                  <c:v>42</c:v>
                </c:pt>
                <c:pt idx="21">
                  <c:v>40</c:v>
                </c:pt>
                <c:pt idx="22">
                  <c:v>35</c:v>
                </c:pt>
                <c:pt idx="23">
                  <c:v>41</c:v>
                </c:pt>
                <c:pt idx="24">
                  <c:v>58</c:v>
                </c:pt>
                <c:pt idx="25">
                  <c:v>61</c:v>
                </c:pt>
                <c:pt idx="26">
                  <c:v>67</c:v>
                </c:pt>
                <c:pt idx="27">
                  <c:v>47</c:v>
                </c:pt>
                <c:pt idx="28">
                  <c:v>48</c:v>
                </c:pt>
                <c:pt idx="29">
                  <c:v>43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554688"/>
        <c:axId val="189555264"/>
      </c:scatterChart>
      <c:scatterChart>
        <c:scatterStyle val="lineMarker"/>
        <c:varyColors val="0"/>
        <c:ser>
          <c:idx val="1"/>
          <c:order val="2"/>
          <c:spPr>
            <a:ln w="31947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'032903_TCR_equilibrium_10min_5.'!$B$10802:$B$10981</c:f>
              <c:numCache>
                <c:formatCode>General</c:formatCode>
                <c:ptCount val="18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</c:numCache>
            </c:numRef>
          </c:xVal>
          <c:yVal>
            <c:numRef>
              <c:f>'032903_TCR_equilibrium_10min_5.'!$E$10802:$E$10981</c:f>
              <c:numCache>
                <c:formatCode>General</c:formatCode>
                <c:ptCount val="180"/>
                <c:pt idx="0">
                  <c:v>3</c:v>
                </c:pt>
                <c:pt idx="1">
                  <c:v>20</c:v>
                </c:pt>
                <c:pt idx="2">
                  <c:v>41</c:v>
                </c:pt>
                <c:pt idx="3">
                  <c:v>69</c:v>
                </c:pt>
                <c:pt idx="4">
                  <c:v>64</c:v>
                </c:pt>
                <c:pt idx="5">
                  <c:v>89</c:v>
                </c:pt>
                <c:pt idx="6">
                  <c:v>103</c:v>
                </c:pt>
                <c:pt idx="7">
                  <c:v>137</c:v>
                </c:pt>
                <c:pt idx="8">
                  <c:v>150</c:v>
                </c:pt>
                <c:pt idx="9">
                  <c:v>171</c:v>
                </c:pt>
                <c:pt idx="10">
                  <c:v>173</c:v>
                </c:pt>
                <c:pt idx="11">
                  <c:v>215</c:v>
                </c:pt>
                <c:pt idx="12">
                  <c:v>218</c:v>
                </c:pt>
                <c:pt idx="13">
                  <c:v>222</c:v>
                </c:pt>
                <c:pt idx="14">
                  <c:v>267</c:v>
                </c:pt>
                <c:pt idx="15">
                  <c:v>272</c:v>
                </c:pt>
                <c:pt idx="16">
                  <c:v>312</c:v>
                </c:pt>
                <c:pt idx="17">
                  <c:v>283</c:v>
                </c:pt>
                <c:pt idx="18">
                  <c:v>295</c:v>
                </c:pt>
                <c:pt idx="19">
                  <c:v>319</c:v>
                </c:pt>
                <c:pt idx="20">
                  <c:v>334</c:v>
                </c:pt>
                <c:pt idx="21">
                  <c:v>358</c:v>
                </c:pt>
                <c:pt idx="22">
                  <c:v>356</c:v>
                </c:pt>
                <c:pt idx="23">
                  <c:v>379</c:v>
                </c:pt>
                <c:pt idx="24">
                  <c:v>427</c:v>
                </c:pt>
                <c:pt idx="25">
                  <c:v>443</c:v>
                </c:pt>
                <c:pt idx="26">
                  <c:v>404</c:v>
                </c:pt>
                <c:pt idx="27">
                  <c:v>429</c:v>
                </c:pt>
                <c:pt idx="28">
                  <c:v>451</c:v>
                </c:pt>
                <c:pt idx="29">
                  <c:v>510</c:v>
                </c:pt>
                <c:pt idx="30">
                  <c:v>460</c:v>
                </c:pt>
                <c:pt idx="31">
                  <c:v>436</c:v>
                </c:pt>
                <c:pt idx="32">
                  <c:v>418</c:v>
                </c:pt>
                <c:pt idx="33">
                  <c:v>499</c:v>
                </c:pt>
                <c:pt idx="34">
                  <c:v>508</c:v>
                </c:pt>
                <c:pt idx="35">
                  <c:v>516</c:v>
                </c:pt>
                <c:pt idx="36">
                  <c:v>474</c:v>
                </c:pt>
                <c:pt idx="37">
                  <c:v>536</c:v>
                </c:pt>
                <c:pt idx="38">
                  <c:v>562</c:v>
                </c:pt>
                <c:pt idx="39">
                  <c:v>508</c:v>
                </c:pt>
                <c:pt idx="40">
                  <c:v>622</c:v>
                </c:pt>
                <c:pt idx="41">
                  <c:v>547</c:v>
                </c:pt>
                <c:pt idx="42">
                  <c:v>613</c:v>
                </c:pt>
                <c:pt idx="43">
                  <c:v>582</c:v>
                </c:pt>
                <c:pt idx="44">
                  <c:v>586</c:v>
                </c:pt>
                <c:pt idx="45">
                  <c:v>580</c:v>
                </c:pt>
                <c:pt idx="46">
                  <c:v>609</c:v>
                </c:pt>
                <c:pt idx="47">
                  <c:v>623</c:v>
                </c:pt>
                <c:pt idx="48">
                  <c:v>639</c:v>
                </c:pt>
                <c:pt idx="49">
                  <c:v>665</c:v>
                </c:pt>
                <c:pt idx="50">
                  <c:v>642</c:v>
                </c:pt>
                <c:pt idx="51">
                  <c:v>693</c:v>
                </c:pt>
                <c:pt idx="52">
                  <c:v>694</c:v>
                </c:pt>
                <c:pt idx="53">
                  <c:v>729</c:v>
                </c:pt>
                <c:pt idx="54">
                  <c:v>716</c:v>
                </c:pt>
                <c:pt idx="55">
                  <c:v>734</c:v>
                </c:pt>
                <c:pt idx="56">
                  <c:v>718</c:v>
                </c:pt>
                <c:pt idx="57">
                  <c:v>746</c:v>
                </c:pt>
                <c:pt idx="58">
                  <c:v>770</c:v>
                </c:pt>
                <c:pt idx="59">
                  <c:v>723</c:v>
                </c:pt>
                <c:pt idx="60">
                  <c:v>741</c:v>
                </c:pt>
                <c:pt idx="61">
                  <c:v>783</c:v>
                </c:pt>
                <c:pt idx="62">
                  <c:v>782</c:v>
                </c:pt>
                <c:pt idx="63">
                  <c:v>808</c:v>
                </c:pt>
                <c:pt idx="64">
                  <c:v>819</c:v>
                </c:pt>
                <c:pt idx="65">
                  <c:v>799</c:v>
                </c:pt>
                <c:pt idx="66">
                  <c:v>830</c:v>
                </c:pt>
                <c:pt idx="67">
                  <c:v>772</c:v>
                </c:pt>
                <c:pt idx="68">
                  <c:v>803</c:v>
                </c:pt>
                <c:pt idx="69">
                  <c:v>842</c:v>
                </c:pt>
                <c:pt idx="70">
                  <c:v>837</c:v>
                </c:pt>
                <c:pt idx="71">
                  <c:v>810</c:v>
                </c:pt>
                <c:pt idx="72">
                  <c:v>866</c:v>
                </c:pt>
                <c:pt idx="73">
                  <c:v>857</c:v>
                </c:pt>
                <c:pt idx="74">
                  <c:v>838</c:v>
                </c:pt>
                <c:pt idx="75">
                  <c:v>820</c:v>
                </c:pt>
                <c:pt idx="76">
                  <c:v>820</c:v>
                </c:pt>
                <c:pt idx="77">
                  <c:v>877</c:v>
                </c:pt>
                <c:pt idx="78">
                  <c:v>862</c:v>
                </c:pt>
                <c:pt idx="79">
                  <c:v>884</c:v>
                </c:pt>
                <c:pt idx="80">
                  <c:v>859</c:v>
                </c:pt>
                <c:pt idx="81">
                  <c:v>808</c:v>
                </c:pt>
                <c:pt idx="82">
                  <c:v>892</c:v>
                </c:pt>
                <c:pt idx="83">
                  <c:v>867</c:v>
                </c:pt>
                <c:pt idx="84">
                  <c:v>856</c:v>
                </c:pt>
                <c:pt idx="85">
                  <c:v>897</c:v>
                </c:pt>
                <c:pt idx="86">
                  <c:v>894</c:v>
                </c:pt>
                <c:pt idx="87">
                  <c:v>834</c:v>
                </c:pt>
                <c:pt idx="88">
                  <c:v>844</c:v>
                </c:pt>
                <c:pt idx="89">
                  <c:v>843</c:v>
                </c:pt>
                <c:pt idx="90">
                  <c:v>833</c:v>
                </c:pt>
                <c:pt idx="91">
                  <c:v>853</c:v>
                </c:pt>
                <c:pt idx="92">
                  <c:v>871</c:v>
                </c:pt>
                <c:pt idx="93">
                  <c:v>874</c:v>
                </c:pt>
                <c:pt idx="94">
                  <c:v>838</c:v>
                </c:pt>
                <c:pt idx="95">
                  <c:v>846</c:v>
                </c:pt>
                <c:pt idx="96">
                  <c:v>869</c:v>
                </c:pt>
                <c:pt idx="97">
                  <c:v>863</c:v>
                </c:pt>
                <c:pt idx="98">
                  <c:v>884</c:v>
                </c:pt>
                <c:pt idx="99">
                  <c:v>895</c:v>
                </c:pt>
                <c:pt idx="100">
                  <c:v>852</c:v>
                </c:pt>
                <c:pt idx="101">
                  <c:v>820</c:v>
                </c:pt>
                <c:pt idx="102">
                  <c:v>839</c:v>
                </c:pt>
                <c:pt idx="103">
                  <c:v>913</c:v>
                </c:pt>
                <c:pt idx="104">
                  <c:v>894</c:v>
                </c:pt>
                <c:pt idx="105">
                  <c:v>794</c:v>
                </c:pt>
                <c:pt idx="106">
                  <c:v>851</c:v>
                </c:pt>
                <c:pt idx="107">
                  <c:v>813</c:v>
                </c:pt>
                <c:pt idx="108">
                  <c:v>806</c:v>
                </c:pt>
                <c:pt idx="109">
                  <c:v>807</c:v>
                </c:pt>
                <c:pt idx="110">
                  <c:v>800</c:v>
                </c:pt>
                <c:pt idx="111">
                  <c:v>787</c:v>
                </c:pt>
                <c:pt idx="112">
                  <c:v>798</c:v>
                </c:pt>
                <c:pt idx="113">
                  <c:v>808</c:v>
                </c:pt>
                <c:pt idx="114">
                  <c:v>814</c:v>
                </c:pt>
                <c:pt idx="115">
                  <c:v>774</c:v>
                </c:pt>
                <c:pt idx="116">
                  <c:v>793</c:v>
                </c:pt>
                <c:pt idx="117">
                  <c:v>788</c:v>
                </c:pt>
                <c:pt idx="118">
                  <c:v>741</c:v>
                </c:pt>
                <c:pt idx="119">
                  <c:v>795</c:v>
                </c:pt>
                <c:pt idx="120">
                  <c:v>754</c:v>
                </c:pt>
                <c:pt idx="121">
                  <c:v>735</c:v>
                </c:pt>
                <c:pt idx="122">
                  <c:v>702</c:v>
                </c:pt>
                <c:pt idx="123">
                  <c:v>688</c:v>
                </c:pt>
                <c:pt idx="124">
                  <c:v>765</c:v>
                </c:pt>
                <c:pt idx="125">
                  <c:v>696</c:v>
                </c:pt>
                <c:pt idx="126">
                  <c:v>707</c:v>
                </c:pt>
                <c:pt idx="127">
                  <c:v>712</c:v>
                </c:pt>
                <c:pt idx="128">
                  <c:v>695</c:v>
                </c:pt>
                <c:pt idx="129">
                  <c:v>628</c:v>
                </c:pt>
                <c:pt idx="130">
                  <c:v>717</c:v>
                </c:pt>
                <c:pt idx="131">
                  <c:v>705</c:v>
                </c:pt>
                <c:pt idx="132">
                  <c:v>628</c:v>
                </c:pt>
                <c:pt idx="133">
                  <c:v>674</c:v>
                </c:pt>
                <c:pt idx="134">
                  <c:v>613</c:v>
                </c:pt>
                <c:pt idx="135">
                  <c:v>605</c:v>
                </c:pt>
                <c:pt idx="136">
                  <c:v>615</c:v>
                </c:pt>
                <c:pt idx="137">
                  <c:v>581</c:v>
                </c:pt>
                <c:pt idx="138">
                  <c:v>574</c:v>
                </c:pt>
                <c:pt idx="139">
                  <c:v>569</c:v>
                </c:pt>
                <c:pt idx="140">
                  <c:v>551</c:v>
                </c:pt>
                <c:pt idx="141">
                  <c:v>530</c:v>
                </c:pt>
                <c:pt idx="142">
                  <c:v>554</c:v>
                </c:pt>
                <c:pt idx="143">
                  <c:v>536</c:v>
                </c:pt>
                <c:pt idx="144">
                  <c:v>533</c:v>
                </c:pt>
                <c:pt idx="145">
                  <c:v>512</c:v>
                </c:pt>
                <c:pt idx="146">
                  <c:v>477</c:v>
                </c:pt>
                <c:pt idx="147">
                  <c:v>464</c:v>
                </c:pt>
                <c:pt idx="148">
                  <c:v>472</c:v>
                </c:pt>
                <c:pt idx="149">
                  <c:v>448</c:v>
                </c:pt>
                <c:pt idx="150">
                  <c:v>446</c:v>
                </c:pt>
                <c:pt idx="151">
                  <c:v>403</c:v>
                </c:pt>
                <c:pt idx="152">
                  <c:v>411</c:v>
                </c:pt>
                <c:pt idx="153">
                  <c:v>413</c:v>
                </c:pt>
                <c:pt idx="154">
                  <c:v>363</c:v>
                </c:pt>
                <c:pt idx="155">
                  <c:v>387</c:v>
                </c:pt>
                <c:pt idx="156">
                  <c:v>329</c:v>
                </c:pt>
                <c:pt idx="157">
                  <c:v>359</c:v>
                </c:pt>
                <c:pt idx="158">
                  <c:v>316</c:v>
                </c:pt>
                <c:pt idx="159">
                  <c:v>332</c:v>
                </c:pt>
                <c:pt idx="160">
                  <c:v>276</c:v>
                </c:pt>
                <c:pt idx="161">
                  <c:v>256</c:v>
                </c:pt>
                <c:pt idx="162">
                  <c:v>246</c:v>
                </c:pt>
                <c:pt idx="163">
                  <c:v>242</c:v>
                </c:pt>
                <c:pt idx="164">
                  <c:v>235</c:v>
                </c:pt>
                <c:pt idx="165">
                  <c:v>246</c:v>
                </c:pt>
                <c:pt idx="166">
                  <c:v>218</c:v>
                </c:pt>
                <c:pt idx="167">
                  <c:v>192</c:v>
                </c:pt>
                <c:pt idx="168">
                  <c:v>156</c:v>
                </c:pt>
                <c:pt idx="169">
                  <c:v>153</c:v>
                </c:pt>
                <c:pt idx="170">
                  <c:v>155</c:v>
                </c:pt>
                <c:pt idx="171">
                  <c:v>135</c:v>
                </c:pt>
                <c:pt idx="172">
                  <c:v>118</c:v>
                </c:pt>
                <c:pt idx="173">
                  <c:v>99</c:v>
                </c:pt>
                <c:pt idx="174">
                  <c:v>87</c:v>
                </c:pt>
                <c:pt idx="175">
                  <c:v>79</c:v>
                </c:pt>
                <c:pt idx="176">
                  <c:v>57</c:v>
                </c:pt>
                <c:pt idx="177">
                  <c:v>48</c:v>
                </c:pt>
                <c:pt idx="178">
                  <c:v>14</c:v>
                </c:pt>
                <c:pt idx="179">
                  <c:v>7</c:v>
                </c:pt>
              </c:numCache>
            </c:numRef>
          </c:yVal>
          <c:smooth val="1"/>
        </c:ser>
        <c:ser>
          <c:idx val="3"/>
          <c:order val="3"/>
          <c:spPr>
            <a:ln w="31947">
              <a:pattFill prst="pct75">
                <a:fgClr>
                  <a:srgbClr val="0000FF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none"/>
          </c:marker>
          <c:xVal>
            <c:numRef>
              <c:f>'032903_TCR_equilibrium_10min_5.'!$B$2:$B$181</c:f>
              <c:numCache>
                <c:formatCode>General</c:formatCode>
                <c:ptCount val="18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</c:numCache>
            </c:numRef>
          </c:xVal>
          <c:yVal>
            <c:numRef>
              <c:f>'032903_TCR_equilibrium_10min_5.'!$E$2:$E$181</c:f>
              <c:numCache>
                <c:formatCode>General</c:formatCode>
                <c:ptCount val="180"/>
                <c:pt idx="0">
                  <c:v>5</c:v>
                </c:pt>
                <c:pt idx="1">
                  <c:v>16</c:v>
                </c:pt>
                <c:pt idx="2">
                  <c:v>40</c:v>
                </c:pt>
                <c:pt idx="3">
                  <c:v>48</c:v>
                </c:pt>
                <c:pt idx="4">
                  <c:v>72</c:v>
                </c:pt>
                <c:pt idx="5">
                  <c:v>90</c:v>
                </c:pt>
                <c:pt idx="6">
                  <c:v>112</c:v>
                </c:pt>
                <c:pt idx="7">
                  <c:v>101</c:v>
                </c:pt>
                <c:pt idx="8">
                  <c:v>132</c:v>
                </c:pt>
                <c:pt idx="9">
                  <c:v>150</c:v>
                </c:pt>
                <c:pt idx="10">
                  <c:v>161</c:v>
                </c:pt>
                <c:pt idx="11">
                  <c:v>159</c:v>
                </c:pt>
                <c:pt idx="12">
                  <c:v>175</c:v>
                </c:pt>
                <c:pt idx="13">
                  <c:v>211</c:v>
                </c:pt>
                <c:pt idx="14">
                  <c:v>222</c:v>
                </c:pt>
                <c:pt idx="15">
                  <c:v>240</c:v>
                </c:pt>
                <c:pt idx="16">
                  <c:v>273</c:v>
                </c:pt>
                <c:pt idx="17">
                  <c:v>280</c:v>
                </c:pt>
                <c:pt idx="18">
                  <c:v>267</c:v>
                </c:pt>
                <c:pt idx="19">
                  <c:v>268</c:v>
                </c:pt>
                <c:pt idx="20">
                  <c:v>305</c:v>
                </c:pt>
                <c:pt idx="21">
                  <c:v>343</c:v>
                </c:pt>
                <c:pt idx="22">
                  <c:v>342</c:v>
                </c:pt>
                <c:pt idx="23">
                  <c:v>353</c:v>
                </c:pt>
                <c:pt idx="24">
                  <c:v>378</c:v>
                </c:pt>
                <c:pt idx="25">
                  <c:v>388</c:v>
                </c:pt>
                <c:pt idx="26">
                  <c:v>373</c:v>
                </c:pt>
                <c:pt idx="27">
                  <c:v>402</c:v>
                </c:pt>
                <c:pt idx="28">
                  <c:v>412</c:v>
                </c:pt>
                <c:pt idx="29">
                  <c:v>435</c:v>
                </c:pt>
                <c:pt idx="30">
                  <c:v>468</c:v>
                </c:pt>
                <c:pt idx="31">
                  <c:v>462</c:v>
                </c:pt>
                <c:pt idx="32">
                  <c:v>515</c:v>
                </c:pt>
                <c:pt idx="33">
                  <c:v>478</c:v>
                </c:pt>
                <c:pt idx="34">
                  <c:v>476</c:v>
                </c:pt>
                <c:pt idx="35">
                  <c:v>512</c:v>
                </c:pt>
                <c:pt idx="36">
                  <c:v>535</c:v>
                </c:pt>
                <c:pt idx="37">
                  <c:v>558</c:v>
                </c:pt>
                <c:pt idx="38">
                  <c:v>506</c:v>
                </c:pt>
                <c:pt idx="39">
                  <c:v>560</c:v>
                </c:pt>
                <c:pt idx="40">
                  <c:v>566</c:v>
                </c:pt>
                <c:pt idx="41">
                  <c:v>592</c:v>
                </c:pt>
                <c:pt idx="42">
                  <c:v>575</c:v>
                </c:pt>
                <c:pt idx="43">
                  <c:v>625</c:v>
                </c:pt>
                <c:pt idx="44">
                  <c:v>589</c:v>
                </c:pt>
                <c:pt idx="45">
                  <c:v>594</c:v>
                </c:pt>
                <c:pt idx="46">
                  <c:v>617</c:v>
                </c:pt>
                <c:pt idx="47">
                  <c:v>673</c:v>
                </c:pt>
                <c:pt idx="48">
                  <c:v>672</c:v>
                </c:pt>
                <c:pt idx="49">
                  <c:v>619</c:v>
                </c:pt>
                <c:pt idx="50">
                  <c:v>717</c:v>
                </c:pt>
                <c:pt idx="51">
                  <c:v>727</c:v>
                </c:pt>
                <c:pt idx="52">
                  <c:v>684</c:v>
                </c:pt>
                <c:pt idx="53">
                  <c:v>694</c:v>
                </c:pt>
                <c:pt idx="54">
                  <c:v>715</c:v>
                </c:pt>
                <c:pt idx="55">
                  <c:v>773</c:v>
                </c:pt>
                <c:pt idx="56">
                  <c:v>684</c:v>
                </c:pt>
                <c:pt idx="57">
                  <c:v>736</c:v>
                </c:pt>
                <c:pt idx="58">
                  <c:v>790</c:v>
                </c:pt>
                <c:pt idx="59">
                  <c:v>793</c:v>
                </c:pt>
                <c:pt idx="60">
                  <c:v>762</c:v>
                </c:pt>
                <c:pt idx="61">
                  <c:v>785</c:v>
                </c:pt>
                <c:pt idx="62">
                  <c:v>819</c:v>
                </c:pt>
                <c:pt idx="63">
                  <c:v>770</c:v>
                </c:pt>
                <c:pt idx="64">
                  <c:v>745</c:v>
                </c:pt>
                <c:pt idx="65">
                  <c:v>788</c:v>
                </c:pt>
                <c:pt idx="66">
                  <c:v>774</c:v>
                </c:pt>
                <c:pt idx="67">
                  <c:v>786</c:v>
                </c:pt>
                <c:pt idx="68">
                  <c:v>783</c:v>
                </c:pt>
                <c:pt idx="69">
                  <c:v>805</c:v>
                </c:pt>
                <c:pt idx="70">
                  <c:v>821</c:v>
                </c:pt>
                <c:pt idx="71">
                  <c:v>868</c:v>
                </c:pt>
                <c:pt idx="72">
                  <c:v>851</c:v>
                </c:pt>
                <c:pt idx="73">
                  <c:v>845</c:v>
                </c:pt>
                <c:pt idx="74">
                  <c:v>832</c:v>
                </c:pt>
                <c:pt idx="75">
                  <c:v>875</c:v>
                </c:pt>
                <c:pt idx="76">
                  <c:v>842</c:v>
                </c:pt>
                <c:pt idx="77">
                  <c:v>845</c:v>
                </c:pt>
                <c:pt idx="78">
                  <c:v>805</c:v>
                </c:pt>
                <c:pt idx="79">
                  <c:v>798</c:v>
                </c:pt>
                <c:pt idx="80">
                  <c:v>874</c:v>
                </c:pt>
                <c:pt idx="81">
                  <c:v>853</c:v>
                </c:pt>
                <c:pt idx="82">
                  <c:v>843</c:v>
                </c:pt>
                <c:pt idx="83">
                  <c:v>897</c:v>
                </c:pt>
                <c:pt idx="84">
                  <c:v>852</c:v>
                </c:pt>
                <c:pt idx="85">
                  <c:v>925</c:v>
                </c:pt>
                <c:pt idx="86">
                  <c:v>892</c:v>
                </c:pt>
                <c:pt idx="87">
                  <c:v>934</c:v>
                </c:pt>
                <c:pt idx="88">
                  <c:v>850</c:v>
                </c:pt>
                <c:pt idx="89">
                  <c:v>874</c:v>
                </c:pt>
                <c:pt idx="90">
                  <c:v>870</c:v>
                </c:pt>
                <c:pt idx="91">
                  <c:v>846</c:v>
                </c:pt>
                <c:pt idx="92">
                  <c:v>866</c:v>
                </c:pt>
                <c:pt idx="93">
                  <c:v>928</c:v>
                </c:pt>
                <c:pt idx="94">
                  <c:v>898</c:v>
                </c:pt>
                <c:pt idx="95">
                  <c:v>856</c:v>
                </c:pt>
                <c:pt idx="96">
                  <c:v>903</c:v>
                </c:pt>
                <c:pt idx="97">
                  <c:v>862</c:v>
                </c:pt>
                <c:pt idx="98">
                  <c:v>893</c:v>
                </c:pt>
                <c:pt idx="99">
                  <c:v>895</c:v>
                </c:pt>
                <c:pt idx="100">
                  <c:v>844</c:v>
                </c:pt>
                <c:pt idx="101">
                  <c:v>886</c:v>
                </c:pt>
                <c:pt idx="102">
                  <c:v>851</c:v>
                </c:pt>
                <c:pt idx="103">
                  <c:v>854</c:v>
                </c:pt>
                <c:pt idx="104">
                  <c:v>907</c:v>
                </c:pt>
                <c:pt idx="105">
                  <c:v>897</c:v>
                </c:pt>
                <c:pt idx="106">
                  <c:v>893</c:v>
                </c:pt>
                <c:pt idx="107">
                  <c:v>849</c:v>
                </c:pt>
                <c:pt idx="108">
                  <c:v>821</c:v>
                </c:pt>
                <c:pt idx="109">
                  <c:v>808</c:v>
                </c:pt>
                <c:pt idx="110">
                  <c:v>799</c:v>
                </c:pt>
                <c:pt idx="111">
                  <c:v>830</c:v>
                </c:pt>
                <c:pt idx="112">
                  <c:v>802</c:v>
                </c:pt>
                <c:pt idx="113">
                  <c:v>774</c:v>
                </c:pt>
                <c:pt idx="114">
                  <c:v>809</c:v>
                </c:pt>
                <c:pt idx="115">
                  <c:v>758</c:v>
                </c:pt>
                <c:pt idx="116">
                  <c:v>730</c:v>
                </c:pt>
                <c:pt idx="117">
                  <c:v>801</c:v>
                </c:pt>
                <c:pt idx="118">
                  <c:v>787</c:v>
                </c:pt>
                <c:pt idx="119">
                  <c:v>753</c:v>
                </c:pt>
                <c:pt idx="120">
                  <c:v>794</c:v>
                </c:pt>
                <c:pt idx="121">
                  <c:v>722</c:v>
                </c:pt>
                <c:pt idx="122">
                  <c:v>727</c:v>
                </c:pt>
                <c:pt idx="123">
                  <c:v>750</c:v>
                </c:pt>
                <c:pt idx="124">
                  <c:v>705</c:v>
                </c:pt>
                <c:pt idx="125">
                  <c:v>745</c:v>
                </c:pt>
                <c:pt idx="126">
                  <c:v>690</c:v>
                </c:pt>
                <c:pt idx="127">
                  <c:v>730</c:v>
                </c:pt>
                <c:pt idx="128">
                  <c:v>683</c:v>
                </c:pt>
                <c:pt idx="129">
                  <c:v>682</c:v>
                </c:pt>
                <c:pt idx="130">
                  <c:v>694</c:v>
                </c:pt>
                <c:pt idx="131">
                  <c:v>695</c:v>
                </c:pt>
                <c:pt idx="132">
                  <c:v>674</c:v>
                </c:pt>
                <c:pt idx="133">
                  <c:v>636</c:v>
                </c:pt>
                <c:pt idx="134">
                  <c:v>668</c:v>
                </c:pt>
                <c:pt idx="135">
                  <c:v>626</c:v>
                </c:pt>
                <c:pt idx="136">
                  <c:v>591</c:v>
                </c:pt>
                <c:pt idx="137">
                  <c:v>579</c:v>
                </c:pt>
                <c:pt idx="138">
                  <c:v>574</c:v>
                </c:pt>
                <c:pt idx="139">
                  <c:v>518</c:v>
                </c:pt>
                <c:pt idx="140">
                  <c:v>551</c:v>
                </c:pt>
                <c:pt idx="141">
                  <c:v>574</c:v>
                </c:pt>
                <c:pt idx="142">
                  <c:v>541</c:v>
                </c:pt>
                <c:pt idx="143">
                  <c:v>520</c:v>
                </c:pt>
                <c:pt idx="144">
                  <c:v>528</c:v>
                </c:pt>
                <c:pt idx="145">
                  <c:v>492</c:v>
                </c:pt>
                <c:pt idx="146">
                  <c:v>468</c:v>
                </c:pt>
                <c:pt idx="147">
                  <c:v>519</c:v>
                </c:pt>
                <c:pt idx="148">
                  <c:v>429</c:v>
                </c:pt>
                <c:pt idx="149">
                  <c:v>445</c:v>
                </c:pt>
                <c:pt idx="150">
                  <c:v>440</c:v>
                </c:pt>
                <c:pt idx="151">
                  <c:v>405</c:v>
                </c:pt>
                <c:pt idx="152">
                  <c:v>411</c:v>
                </c:pt>
                <c:pt idx="153">
                  <c:v>401</c:v>
                </c:pt>
                <c:pt idx="154">
                  <c:v>336</c:v>
                </c:pt>
                <c:pt idx="155">
                  <c:v>355</c:v>
                </c:pt>
                <c:pt idx="156">
                  <c:v>337</c:v>
                </c:pt>
                <c:pt idx="157">
                  <c:v>347</c:v>
                </c:pt>
                <c:pt idx="158">
                  <c:v>352</c:v>
                </c:pt>
                <c:pt idx="159">
                  <c:v>289</c:v>
                </c:pt>
                <c:pt idx="160">
                  <c:v>295</c:v>
                </c:pt>
                <c:pt idx="161">
                  <c:v>266</c:v>
                </c:pt>
                <c:pt idx="162">
                  <c:v>277</c:v>
                </c:pt>
                <c:pt idx="163">
                  <c:v>265</c:v>
                </c:pt>
                <c:pt idx="164">
                  <c:v>236</c:v>
                </c:pt>
                <c:pt idx="165">
                  <c:v>231</c:v>
                </c:pt>
                <c:pt idx="166">
                  <c:v>198</c:v>
                </c:pt>
                <c:pt idx="167">
                  <c:v>188</c:v>
                </c:pt>
                <c:pt idx="168">
                  <c:v>177</c:v>
                </c:pt>
                <c:pt idx="169">
                  <c:v>178</c:v>
                </c:pt>
                <c:pt idx="170">
                  <c:v>144</c:v>
                </c:pt>
                <c:pt idx="171">
                  <c:v>135</c:v>
                </c:pt>
                <c:pt idx="172">
                  <c:v>106</c:v>
                </c:pt>
                <c:pt idx="173">
                  <c:v>98</c:v>
                </c:pt>
                <c:pt idx="174">
                  <c:v>82</c:v>
                </c:pt>
                <c:pt idx="175">
                  <c:v>73</c:v>
                </c:pt>
                <c:pt idx="176">
                  <c:v>64</c:v>
                </c:pt>
                <c:pt idx="177">
                  <c:v>45</c:v>
                </c:pt>
                <c:pt idx="178">
                  <c:v>25</c:v>
                </c:pt>
                <c:pt idx="179">
                  <c:v>10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555840"/>
        <c:axId val="189556416"/>
      </c:scatterChart>
      <c:valAx>
        <c:axId val="189554688"/>
        <c:scaling>
          <c:orientation val="minMax"/>
          <c:max val="180"/>
        </c:scaling>
        <c:delete val="0"/>
        <c:axPos val="b"/>
        <c:title>
          <c:tx>
            <c:rich>
              <a:bodyPr/>
              <a:lstStyle/>
              <a:p>
                <a:pPr>
                  <a:defRPr sz="2012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degrees from the middle of the contact area</a:t>
                </a:r>
              </a:p>
            </c:rich>
          </c:tx>
          <c:layout>
            <c:manualLayout>
              <c:xMode val="edge"/>
              <c:yMode val="edge"/>
              <c:x val="0.19607843137254902"/>
              <c:y val="0.86788617886178865"/>
            </c:manualLayout>
          </c:layout>
          <c:overlay val="0"/>
          <c:spPr>
            <a:noFill/>
            <a:ln w="2129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94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6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9555264"/>
        <c:crossesAt val="0"/>
        <c:crossBetween val="midCat"/>
      </c:valAx>
      <c:valAx>
        <c:axId val="189555264"/>
        <c:scaling>
          <c:orientation val="minMax"/>
          <c:max val="3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9554688"/>
        <c:crosses val="autoZero"/>
        <c:crossBetween val="midCat"/>
      </c:valAx>
      <c:valAx>
        <c:axId val="18955584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89556416"/>
        <c:crossesAt val="0"/>
        <c:crossBetween val="midCat"/>
      </c:valAx>
      <c:valAx>
        <c:axId val="189556416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189555840"/>
        <c:crosses val="max"/>
        <c:crossBetween val="midCat"/>
      </c:valAx>
      <c:spPr>
        <a:noFill/>
        <a:ln w="212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7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B17B34-38FA-4793-AABE-0CFB43277C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61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F7B19-F893-4F61-8D85-2EE23E696EE9}" type="slidenum">
              <a:rPr lang="en-US"/>
              <a:pPr/>
              <a:t>1</a:t>
            </a:fld>
            <a:endParaRPr lang="en-US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02F10-317C-4A86-97ED-24FE5451542B}" type="slidenum">
              <a:rPr lang="en-US"/>
              <a:pPr/>
              <a:t>10</a:t>
            </a:fld>
            <a:endParaRPr lang="en-US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89537-1419-48AB-A9B4-23CB8EE31ADC}" type="slidenum">
              <a:rPr lang="en-US"/>
              <a:pPr/>
              <a:t>11</a:t>
            </a:fld>
            <a:endParaRPr 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16BE6-A316-45DF-AEF4-FC301D6A00BC}" type="slidenum">
              <a:rPr lang="en-US"/>
              <a:pPr/>
              <a:t>12</a:t>
            </a:fld>
            <a:endParaRPr lang="en-U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B87B6-8492-45C2-8E07-FFA53F753CD7}" type="slidenum">
              <a:rPr lang="en-US"/>
              <a:pPr/>
              <a:t>13</a:t>
            </a:fld>
            <a:endParaRPr 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B107F-935D-4AD0-A53C-7848C883BD26}" type="slidenum">
              <a:rPr lang="en-US"/>
              <a:pPr/>
              <a:t>14</a:t>
            </a:fld>
            <a:endParaRPr 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988C9-E87C-46A5-9B9F-1FF188ACFEF9}" type="slidenum">
              <a:rPr lang="en-US"/>
              <a:pPr/>
              <a:t>15</a:t>
            </a:fld>
            <a:endParaRPr lang="en-U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5AE56-A3ED-482E-916B-8EF569B19C4F}" type="slidenum">
              <a:rPr lang="en-US"/>
              <a:pPr/>
              <a:t>16</a:t>
            </a:fld>
            <a:endParaRPr lang="en-US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9257E-E841-40EE-AC5E-E066BAC55799}" type="slidenum">
              <a:rPr lang="en-US"/>
              <a:pPr/>
              <a:t>17</a:t>
            </a:fld>
            <a:endParaRPr lang="en-US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0FF25-39DB-4ED8-8DFA-376ADEAF2102}" type="slidenum">
              <a:rPr lang="en-US"/>
              <a:pPr/>
              <a:t>18</a:t>
            </a:fld>
            <a:endParaRPr lang="en-US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293587-C16F-4B14-8D9E-7BC4A1625DE0}" type="slidenum">
              <a:rPr lang="en-US"/>
              <a:pPr/>
              <a:t>19</a:t>
            </a:fld>
            <a:endParaRPr lang="en-US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794E4-B0E2-4677-AF8B-767364421E8C}" type="slidenum">
              <a:rPr lang="en-US"/>
              <a:pPr/>
              <a:t>2</a:t>
            </a:fld>
            <a:endParaRPr lang="en-US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E4D5E-6C72-4CE3-A7CF-0DE7E270C88A}" type="slidenum">
              <a:rPr lang="en-US"/>
              <a:pPr/>
              <a:t>21</a:t>
            </a:fld>
            <a:endParaRPr lang="en-US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F7450-11D3-4D5A-BEED-7160E67B1E78}" type="slidenum">
              <a:rPr lang="en-US"/>
              <a:pPr/>
              <a:t>3</a:t>
            </a:fld>
            <a:endParaRPr lang="en-US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8C7AE-82E8-44A8-A507-059E7C7867B5}" type="slidenum">
              <a:rPr lang="en-US"/>
              <a:pPr/>
              <a:t>4</a:t>
            </a:fld>
            <a:endParaRPr lang="en-US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F3747-BEF1-482C-B11C-87242C8E1EAE}" type="slidenum">
              <a:rPr lang="en-US"/>
              <a:pPr/>
              <a:t>5</a:t>
            </a:fld>
            <a:endParaRPr lang="en-US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8667B2-FC00-436E-BFF9-10746BFFAC00}" type="slidenum">
              <a:rPr lang="en-US"/>
              <a:pPr/>
              <a:t>6</a:t>
            </a:fld>
            <a:endParaRPr lang="en-US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73881-48CD-4BB3-819D-B0491F538136}" type="slidenum">
              <a:rPr lang="en-US"/>
              <a:pPr/>
              <a:t>7</a:t>
            </a:fld>
            <a:endParaRPr lang="en-US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1BEB9-8554-4020-B27B-EBF205D82FE3}" type="slidenum">
              <a:rPr lang="en-US"/>
              <a:pPr/>
              <a:t>8</a:t>
            </a:fld>
            <a:endParaRPr lang="en-US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8A879-2DB1-441B-9350-BA60C7BD72CA}" type="slidenum">
              <a:rPr lang="en-US"/>
              <a:pPr/>
              <a:t>9</a:t>
            </a:fld>
            <a:endParaRPr 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952AD-6B23-4296-B460-BABC9F77E9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8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4DC3A-BE38-48C5-91A2-6ED56EB2AC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76199-6468-45F4-BBAE-362CDBE442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45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6D66B6-0527-4D7E-B098-CA1CC39D7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99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4716A0-DF55-4F86-92AA-63E7AE9389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6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834C9-0E1A-4D9D-AE38-C6C8151A93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6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101E9-7DE1-4A1F-8534-CC22BA3C07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9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3B89E-A370-4BE9-A144-BBD26207AF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53378-9C9E-4D8D-AFC6-46F6AF7C3A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5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EC42E-C534-476E-9397-E98ED720BA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0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ECCAB-B92E-4D4E-BB6B-59E4242130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99F6A-918E-42F9-A122-EEBC9F49C6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8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325CD-9679-43EE-8AD2-29FEB06374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0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356EA8-D0AA-459C-8ED4-283832A335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F0000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F0000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F0000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F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F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F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F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F0000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Cathedral%20Data/Receptor%20Movements/031803_anim.m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wmf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Looking Beyond The Event Horizon: Modeling the Synapse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Yves Konigshofer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066800" y="2057400"/>
            <a:ext cx="7010400" cy="3581400"/>
          </a:xfrm>
          <a:prstGeom prst="rect">
            <a:avLst/>
          </a:prstGeom>
          <a:solidFill>
            <a:srgbClr val="A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05" name="Picture 21" descr="031803_anim_2"/>
          <p:cNvPicPr>
            <a:picLocks noChangeAspect="1" noChangeArrowheads="1" noCrop="1"/>
          </p:cNvPicPr>
          <p:nvPr>
            <p:ph idx="1"/>
          </p:nvPr>
        </p:nvPicPr>
        <p:blipFill>
          <a:blip r:embed="rId4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133600"/>
            <a:ext cx="6858000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Patterns of Binding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1371600" y="22860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 Red Immobile           2x Reduction in D      200x Reduction in 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Event Horizon Appears when Both Molecules are Mobile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08000" y="2108200"/>
          <a:ext cx="8124825" cy="398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6645" name="Group 21"/>
          <p:cNvGrpSpPr>
            <a:grpSpLocks/>
          </p:cNvGrpSpPr>
          <p:nvPr/>
        </p:nvGrpSpPr>
        <p:grpSpPr bwMode="auto">
          <a:xfrm>
            <a:off x="6019800" y="1752600"/>
            <a:ext cx="2209800" cy="2286000"/>
            <a:chOff x="3792" y="1104"/>
            <a:chExt cx="1392" cy="1440"/>
          </a:xfrm>
        </p:grpSpPr>
        <p:sp>
          <p:nvSpPr>
            <p:cNvPr id="26632" name="Oval 8"/>
            <p:cNvSpPr>
              <a:spLocks noChangeArrowheads="1"/>
            </p:cNvSpPr>
            <p:nvPr/>
          </p:nvSpPr>
          <p:spPr bwMode="auto">
            <a:xfrm>
              <a:off x="4032" y="1392"/>
              <a:ext cx="1152" cy="1152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alpha val="10001"/>
                  </a:srgbClr>
                </a:gs>
                <a:gs pos="100000">
                  <a:srgbClr val="0000FF">
                    <a:gamma/>
                    <a:shade val="0"/>
                    <a:invGamma/>
                    <a:alpha val="39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 rot="2700000" flipH="1">
              <a:off x="4116" y="176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 rot="8100000" flipH="1">
              <a:off x="4521" y="1761"/>
              <a:ext cx="57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 flipV="1">
              <a:off x="4608" y="1104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AutoShape 18"/>
            <p:cNvSpPr>
              <a:spLocks noChangeArrowheads="1"/>
            </p:cNvSpPr>
            <p:nvPr/>
          </p:nvSpPr>
          <p:spPr bwMode="auto">
            <a:xfrm rot="16200000" flipH="1">
              <a:off x="3948" y="996"/>
              <a:ext cx="336" cy="648"/>
            </a:xfrm>
            <a:custGeom>
              <a:avLst/>
              <a:gdLst>
                <a:gd name="G0" fmla="+- 12427 0 0"/>
                <a:gd name="G1" fmla="+- 3566 0 0"/>
                <a:gd name="G2" fmla="+- 12158 0 3566"/>
                <a:gd name="G3" fmla="+- G2 0 3566"/>
                <a:gd name="G4" fmla="*/ G3 32768 32059"/>
                <a:gd name="G5" fmla="*/ G4 1 2"/>
                <a:gd name="G6" fmla="+- 21600 0 12427"/>
                <a:gd name="G7" fmla="*/ G6 3566 6079"/>
                <a:gd name="G8" fmla="+- G7 12427 0"/>
                <a:gd name="T0" fmla="*/ 12427 w 21600"/>
                <a:gd name="T1" fmla="*/ 0 h 21600"/>
                <a:gd name="T2" fmla="*/ 12427 w 21600"/>
                <a:gd name="T3" fmla="*/ 12158 h 21600"/>
                <a:gd name="T4" fmla="*/ 2569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3566"/>
                  </a:lnTo>
                  <a:cubicBezTo>
                    <a:pt x="5564" y="3566"/>
                    <a:pt x="0" y="7413"/>
                    <a:pt x="0" y="12158"/>
                  </a:cubicBezTo>
                  <a:lnTo>
                    <a:pt x="0" y="21600"/>
                  </a:lnTo>
                  <a:lnTo>
                    <a:pt x="5137" y="21600"/>
                  </a:lnTo>
                  <a:lnTo>
                    <a:pt x="5137" y="12158"/>
                  </a:lnTo>
                  <a:cubicBezTo>
                    <a:pt x="5137" y="10189"/>
                    <a:pt x="8401" y="8592"/>
                    <a:pt x="12427" y="8592"/>
                  </a:cubicBezTo>
                  <a:lnTo>
                    <a:pt x="12427" y="12158"/>
                  </a:lnTo>
                  <a:close/>
                </a:path>
              </a:pathLst>
            </a:custGeom>
            <a:solidFill>
              <a:srgbClr val="0000FF">
                <a:alpha val="1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Oval 20"/>
            <p:cNvSpPr>
              <a:spLocks noChangeArrowheads="1"/>
            </p:cNvSpPr>
            <p:nvPr/>
          </p:nvSpPr>
          <p:spPr bwMode="auto">
            <a:xfrm>
              <a:off x="4206" y="1512"/>
              <a:ext cx="795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the System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Two cells with 5</a:t>
            </a:r>
            <a:r>
              <a:rPr lang="en-US" sz="2000">
                <a:latin typeface="Symbol" pitchFamily="18" charset="2"/>
              </a:rPr>
              <a:t>m</a:t>
            </a:r>
            <a:r>
              <a:rPr lang="en-US" sz="2000"/>
              <a:t>m radii</a:t>
            </a:r>
          </a:p>
          <a:p>
            <a:pPr>
              <a:lnSpc>
                <a:spcPct val="90000"/>
              </a:lnSpc>
            </a:pPr>
            <a:r>
              <a:rPr lang="en-US" sz="2000"/>
              <a:t>100,000 mobile MCC/IE</a:t>
            </a:r>
            <a:r>
              <a:rPr lang="en-US" sz="2000" baseline="30000"/>
              <a:t>k</a:t>
            </a:r>
            <a:r>
              <a:rPr lang="en-US" sz="2000"/>
              <a:t> molecules</a:t>
            </a:r>
          </a:p>
          <a:p>
            <a:pPr>
              <a:lnSpc>
                <a:spcPct val="90000"/>
              </a:lnSpc>
            </a:pPr>
            <a:r>
              <a:rPr lang="en-US" sz="2000"/>
              <a:t>25,000 immobile 2B4 TCR molecules</a:t>
            </a:r>
          </a:p>
          <a:p>
            <a:pPr>
              <a:lnSpc>
                <a:spcPct val="90000"/>
              </a:lnSpc>
            </a:pPr>
            <a:r>
              <a:rPr lang="en-US" sz="2000"/>
              <a:t>k</a:t>
            </a:r>
            <a:r>
              <a:rPr lang="en-US" sz="2000" baseline="-25000"/>
              <a:t>on</a:t>
            </a:r>
            <a:r>
              <a:rPr lang="en-US" sz="2000"/>
              <a:t> = 1.57x10</a:t>
            </a:r>
            <a:r>
              <a:rPr lang="en-US" sz="2000" baseline="30000"/>
              <a:t>3 </a:t>
            </a:r>
            <a:r>
              <a:rPr lang="en-US" sz="2000"/>
              <a:t>M</a:t>
            </a:r>
            <a:r>
              <a:rPr lang="en-US" sz="2000" baseline="30000"/>
              <a:t>-1</a:t>
            </a:r>
            <a:r>
              <a:rPr lang="en-US" sz="2000"/>
              <a:t>s</a:t>
            </a:r>
            <a:r>
              <a:rPr lang="en-US" sz="2000" baseline="30000"/>
              <a:t>-1</a:t>
            </a:r>
          </a:p>
          <a:p>
            <a:pPr>
              <a:lnSpc>
                <a:spcPct val="90000"/>
              </a:lnSpc>
            </a:pPr>
            <a:r>
              <a:rPr lang="en-US" sz="2000"/>
              <a:t>k</a:t>
            </a:r>
            <a:r>
              <a:rPr lang="en-US" sz="2000" baseline="-25000"/>
              <a:t>off</a:t>
            </a:r>
            <a:r>
              <a:rPr lang="en-US" sz="2000"/>
              <a:t> = 0.063 s</a:t>
            </a:r>
            <a:r>
              <a:rPr lang="en-US" sz="2000" baseline="30000"/>
              <a:t>-1</a:t>
            </a:r>
          </a:p>
          <a:p>
            <a:pPr>
              <a:lnSpc>
                <a:spcPct val="90000"/>
              </a:lnSpc>
            </a:pPr>
            <a:r>
              <a:rPr lang="en-US" sz="2000" i="1"/>
              <a:t>confinement distance = 13.17nm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i="1"/>
          </a:p>
          <a:p>
            <a:pPr>
              <a:lnSpc>
                <a:spcPct val="90000"/>
              </a:lnSpc>
            </a:pPr>
            <a:r>
              <a:rPr lang="en-US" sz="2000"/>
              <a:t>MCC/IE</a:t>
            </a:r>
            <a:r>
              <a:rPr lang="en-US" sz="2000" baseline="30000"/>
              <a:t>k</a:t>
            </a:r>
            <a:r>
              <a:rPr lang="en-US" sz="2000"/>
              <a:t> should be at the same concentration as the K</a:t>
            </a:r>
            <a:r>
              <a:rPr lang="en-US" sz="2000" baseline="-25000"/>
              <a:t>D</a:t>
            </a:r>
            <a:r>
              <a:rPr lang="en-US" sz="2000"/>
              <a:t> (40</a:t>
            </a:r>
            <a:r>
              <a:rPr lang="en-US" sz="2000">
                <a:latin typeface="Symbol" pitchFamily="18" charset="2"/>
              </a:rPr>
              <a:t>m</a:t>
            </a:r>
            <a:r>
              <a:rPr lang="en-US" sz="2000"/>
              <a:t>M)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400">
              <a:solidFill>
                <a:srgbClr val="A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AF0000"/>
                </a:solidFill>
              </a:rPr>
              <a:t>Half of the TCR molecules should be bound</a:t>
            </a:r>
          </a:p>
        </p:txBody>
      </p:sp>
      <p:graphicFrame>
        <p:nvGraphicFramePr>
          <p:cNvPr id="21508" name="Object 4"/>
          <p:cNvGraphicFramePr>
            <a:graphicFrameLocks/>
          </p:cNvGraphicFramePr>
          <p:nvPr/>
        </p:nvGraphicFramePr>
        <p:xfrm>
          <a:off x="1512888" y="4275138"/>
          <a:ext cx="41021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4" imgW="2895480" imgH="685800" progId="Equation.3">
                  <p:embed/>
                </p:oleObj>
              </mc:Choice>
              <mc:Fallback>
                <p:oleObj name="Equation" r:id="rId4" imgW="2895480" imgH="685800" progId="Equation.3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4275138"/>
                        <a:ext cx="41021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Expected Binding is Observed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08000" y="2108200"/>
          <a:ext cx="8124825" cy="401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981200" y="4114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2B4 TCR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81000" y="1905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MCC/IE</a:t>
            </a:r>
            <a:r>
              <a:rPr lang="en-US" sz="2400" baseline="30000"/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Modeling the Effects of LFA-1 (CD11a/CD18) Activation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LFA-1</a:t>
            </a:r>
          </a:p>
          <a:p>
            <a:pPr lvl="2" algn="just"/>
            <a:r>
              <a:rPr lang="en-US"/>
              <a:t>an integrin (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L</a:t>
            </a:r>
            <a:r>
              <a:rPr lang="en-US">
                <a:latin typeface="Symbol" pitchFamily="18" charset="2"/>
              </a:rPr>
              <a:t>b</a:t>
            </a:r>
            <a:r>
              <a:rPr lang="en-US" baseline="-25000"/>
              <a:t>2</a:t>
            </a:r>
            <a:r>
              <a:rPr lang="en-US"/>
              <a:t>)</a:t>
            </a:r>
          </a:p>
          <a:p>
            <a:pPr lvl="2" algn="just"/>
            <a:r>
              <a:rPr lang="en-US"/>
              <a:t>binds ICAM-1</a:t>
            </a:r>
          </a:p>
          <a:p>
            <a:pPr lvl="2" algn="just"/>
            <a:r>
              <a:rPr lang="en-US"/>
              <a:t>essentially immobile when cells are resting but mobile when cells are activated </a:t>
            </a:r>
            <a:r>
              <a:rPr lang="en-US" sz="2000" i="1">
                <a:cs typeface="Arial" charset="0"/>
              </a:rPr>
              <a:t>(Kucik et al.)</a:t>
            </a:r>
            <a:endParaRPr lang="en-US" sz="2000"/>
          </a:p>
          <a:p>
            <a:pPr lvl="3" algn="just"/>
            <a:r>
              <a:rPr lang="en-US"/>
              <a:t>resting	D </a:t>
            </a:r>
            <a:r>
              <a:rPr lang="en-US">
                <a:cs typeface="Arial" charset="0"/>
              </a:rPr>
              <a:t>≈ 2.3x10</a:t>
            </a:r>
            <a:r>
              <a:rPr lang="en-US" baseline="30000">
                <a:cs typeface="Arial" charset="0"/>
              </a:rPr>
              <a:t>-15</a:t>
            </a:r>
            <a:r>
              <a:rPr lang="en-US">
                <a:cs typeface="Arial" charset="0"/>
              </a:rPr>
              <a:t> m</a:t>
            </a:r>
            <a:r>
              <a:rPr lang="en-US" baseline="30000">
                <a:cs typeface="Arial" charset="0"/>
              </a:rPr>
              <a:t>2</a:t>
            </a:r>
            <a:r>
              <a:rPr lang="en-US">
                <a:cs typeface="Arial" charset="0"/>
              </a:rPr>
              <a:t>s</a:t>
            </a:r>
            <a:r>
              <a:rPr lang="en-US" baseline="30000">
                <a:cs typeface="Arial" charset="0"/>
              </a:rPr>
              <a:t>-1</a:t>
            </a:r>
            <a:r>
              <a:rPr lang="en-US">
                <a:cs typeface="Arial" charset="0"/>
              </a:rPr>
              <a:t> </a:t>
            </a:r>
          </a:p>
          <a:p>
            <a:pPr lvl="3" algn="just"/>
            <a:r>
              <a:rPr lang="en-US">
                <a:cs typeface="Arial" charset="0"/>
              </a:rPr>
              <a:t>activated	D ≈ 2.9x10</a:t>
            </a:r>
            <a:r>
              <a:rPr lang="en-US" baseline="30000">
                <a:cs typeface="Arial" charset="0"/>
              </a:rPr>
              <a:t>-14</a:t>
            </a:r>
            <a:r>
              <a:rPr lang="en-US">
                <a:cs typeface="Arial" charset="0"/>
              </a:rPr>
              <a:t> m</a:t>
            </a:r>
            <a:r>
              <a:rPr lang="en-US" baseline="30000">
                <a:cs typeface="Arial" charset="0"/>
              </a:rPr>
              <a:t>2</a:t>
            </a:r>
            <a:r>
              <a:rPr lang="en-US">
                <a:cs typeface="Arial" charset="0"/>
              </a:rPr>
              <a:t>s</a:t>
            </a:r>
            <a:r>
              <a:rPr lang="en-US" baseline="30000">
                <a:cs typeface="Arial" charset="0"/>
              </a:rPr>
              <a:t>-1</a:t>
            </a:r>
          </a:p>
          <a:p>
            <a:pPr lvl="2" algn="just"/>
            <a:r>
              <a:rPr lang="en-US">
                <a:cs typeface="Arial" charset="0"/>
              </a:rPr>
              <a:t>affinity for ICAM-1 changes after activation </a:t>
            </a:r>
            <a:r>
              <a:rPr lang="en-US" sz="2000" i="1">
                <a:cs typeface="Arial" charset="0"/>
              </a:rPr>
              <a:t>(Lollo et al., Tominaga et al.)</a:t>
            </a:r>
          </a:p>
          <a:p>
            <a:pPr lvl="3" algn="just"/>
            <a:r>
              <a:rPr lang="en-US">
                <a:cs typeface="Arial" charset="0"/>
              </a:rPr>
              <a:t>resting	k</a:t>
            </a:r>
            <a:r>
              <a:rPr lang="en-US" baseline="-25000">
                <a:cs typeface="Arial" charset="0"/>
              </a:rPr>
              <a:t>on</a:t>
            </a:r>
            <a:r>
              <a:rPr lang="en-US">
                <a:cs typeface="Arial" charset="0"/>
              </a:rPr>
              <a:t> ≈ 3.7x10</a:t>
            </a:r>
            <a:r>
              <a:rPr lang="en-US" baseline="30000">
                <a:cs typeface="Arial" charset="0"/>
              </a:rPr>
              <a:t>2</a:t>
            </a:r>
            <a:r>
              <a:rPr lang="en-US">
                <a:cs typeface="Arial" charset="0"/>
              </a:rPr>
              <a:t> M</a:t>
            </a:r>
            <a:r>
              <a:rPr lang="en-US" baseline="30000">
                <a:cs typeface="Arial" charset="0"/>
              </a:rPr>
              <a:t>-1</a:t>
            </a:r>
            <a:r>
              <a:rPr lang="en-US">
                <a:cs typeface="Arial" charset="0"/>
              </a:rPr>
              <a:t>s</a:t>
            </a:r>
            <a:r>
              <a:rPr lang="en-US" baseline="30000">
                <a:cs typeface="Arial" charset="0"/>
              </a:rPr>
              <a:t>-1</a:t>
            </a:r>
            <a:r>
              <a:rPr lang="en-US">
                <a:cs typeface="Arial" charset="0"/>
              </a:rPr>
              <a:t>;	k</a:t>
            </a:r>
            <a:r>
              <a:rPr lang="en-US" baseline="-25000">
                <a:cs typeface="Arial" charset="0"/>
              </a:rPr>
              <a:t>off</a:t>
            </a:r>
            <a:r>
              <a:rPr lang="en-US">
                <a:cs typeface="Arial" charset="0"/>
              </a:rPr>
              <a:t> ≈ 0.033 s</a:t>
            </a:r>
            <a:r>
              <a:rPr lang="en-US" baseline="30000">
                <a:cs typeface="Arial" charset="0"/>
              </a:rPr>
              <a:t>-1</a:t>
            </a:r>
          </a:p>
          <a:p>
            <a:pPr lvl="3" algn="just"/>
            <a:r>
              <a:rPr lang="en-US">
                <a:cs typeface="Arial" charset="0"/>
              </a:rPr>
              <a:t>activated	k</a:t>
            </a:r>
            <a:r>
              <a:rPr lang="en-US" baseline="-25000">
                <a:cs typeface="Arial" charset="0"/>
              </a:rPr>
              <a:t>on</a:t>
            </a:r>
            <a:r>
              <a:rPr lang="en-US">
                <a:cs typeface="Arial" charset="0"/>
              </a:rPr>
              <a:t> ≈ 2.0x10</a:t>
            </a:r>
            <a:r>
              <a:rPr lang="en-US" baseline="30000">
                <a:cs typeface="Arial" charset="0"/>
              </a:rPr>
              <a:t>5</a:t>
            </a:r>
            <a:r>
              <a:rPr lang="en-US">
                <a:cs typeface="Arial" charset="0"/>
              </a:rPr>
              <a:t> M</a:t>
            </a:r>
            <a:r>
              <a:rPr lang="en-US" baseline="30000">
                <a:cs typeface="Arial" charset="0"/>
              </a:rPr>
              <a:t>-1</a:t>
            </a:r>
            <a:r>
              <a:rPr lang="en-US">
                <a:cs typeface="Arial" charset="0"/>
              </a:rPr>
              <a:t>s</a:t>
            </a:r>
            <a:r>
              <a:rPr lang="en-US" baseline="30000">
                <a:cs typeface="Arial" charset="0"/>
              </a:rPr>
              <a:t>-1</a:t>
            </a:r>
            <a:r>
              <a:rPr lang="en-US">
                <a:cs typeface="Arial" charset="0"/>
              </a:rPr>
              <a:t>;	k</a:t>
            </a:r>
            <a:r>
              <a:rPr lang="en-US" baseline="-25000">
                <a:cs typeface="Arial" charset="0"/>
              </a:rPr>
              <a:t>off</a:t>
            </a:r>
            <a:r>
              <a:rPr lang="en-US">
                <a:cs typeface="Arial" charset="0"/>
              </a:rPr>
              <a:t> ≈ 0.1 s</a:t>
            </a:r>
            <a:r>
              <a:rPr lang="en-US" baseline="30000">
                <a:cs typeface="Arial" charset="0"/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838200" y="1828800"/>
            <a:ext cx="7467600" cy="4572000"/>
          </a:xfrm>
          <a:prstGeom prst="rect">
            <a:avLst/>
          </a:prstGeom>
          <a:solidFill>
            <a:srgbClr val="A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One Minute of LFA-1 Activation and ICAM-1 Binding</a:t>
            </a:r>
          </a:p>
        </p:txBody>
      </p:sp>
      <p:pic>
        <p:nvPicPr>
          <p:cNvPr id="38917" name="Picture 5" descr="LFA_anim"/>
          <p:cNvPicPr>
            <a:picLocks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36750"/>
            <a:ext cx="7313613" cy="438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676400" y="2057400"/>
            <a:ext cx="640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 Resting			      Activated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838200" y="1905000"/>
            <a:ext cx="7467600" cy="4114800"/>
          </a:xfrm>
          <a:prstGeom prst="rect">
            <a:avLst/>
          </a:prstGeom>
          <a:solidFill>
            <a:srgbClr val="A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30" name="Picture 6" descr="NewUnbiased_animation"/>
          <p:cNvPicPr>
            <a:picLocks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81200"/>
            <a:ext cx="7313613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Simulating T cell Activation</a:t>
            </a:r>
            <a:br>
              <a:rPr lang="en-US" sz="4000"/>
            </a:br>
            <a:r>
              <a:rPr lang="en-US" sz="2800"/>
              <a:t>(random diffusion)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914400" y="2117725"/>
            <a:ext cx="6400800" cy="366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	      </a:t>
            </a:r>
            <a:r>
              <a:rPr lang="en-US">
                <a:solidFill>
                  <a:srgbClr val="FFFF00"/>
                </a:solidFill>
              </a:rPr>
              <a:t>Large Molecule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</a:rPr>
              <a:t>      TCR</a:t>
            </a:r>
            <a:r>
              <a:rPr lang="en-US">
                <a:solidFill>
                  <a:srgbClr val="FF0000"/>
                </a:solidFill>
              </a:rPr>
              <a:t>			            </a:t>
            </a:r>
            <a:r>
              <a:rPr lang="en-US">
                <a:solidFill>
                  <a:srgbClr val="00FF00"/>
                </a:solidFill>
              </a:rPr>
              <a:t>MHC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   LFA-1		            ICAM-1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Simulating T cell Activation</a:t>
            </a:r>
            <a:br>
              <a:rPr lang="en-US" sz="4000"/>
            </a:br>
            <a:r>
              <a:rPr lang="en-US" sz="2800"/>
              <a:t>(directed diffusion of the TCR and large molecule)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838200" y="1905000"/>
            <a:ext cx="7467600" cy="4114800"/>
          </a:xfrm>
          <a:prstGeom prst="rect">
            <a:avLst/>
          </a:prstGeom>
          <a:solidFill>
            <a:srgbClr val="A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65" name="Picture 9" descr="NewNoEndoTCR_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3136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914400" y="2117725"/>
            <a:ext cx="6400800" cy="366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	      </a:t>
            </a:r>
            <a:r>
              <a:rPr lang="en-US">
                <a:solidFill>
                  <a:srgbClr val="FFFF00"/>
                </a:solidFill>
              </a:rPr>
              <a:t>Large Molecule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</a:rPr>
              <a:t>      TCR</a:t>
            </a:r>
            <a:r>
              <a:rPr lang="en-US">
                <a:solidFill>
                  <a:srgbClr val="FF0000"/>
                </a:solidFill>
              </a:rPr>
              <a:t>			            </a:t>
            </a:r>
            <a:r>
              <a:rPr lang="en-US">
                <a:solidFill>
                  <a:srgbClr val="00FF00"/>
                </a:solidFill>
              </a:rPr>
              <a:t>MHC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   LFA-1		            ICAM-1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 and Conclusions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400"/>
              <a:t>When mobile molecules bind each other on opposing cells, the standard result is the formation of a ring</a:t>
            </a:r>
          </a:p>
          <a:p>
            <a:pPr algn="just">
              <a:lnSpc>
                <a:spcPct val="80000"/>
              </a:lnSpc>
            </a:pPr>
            <a:endParaRPr lang="en-US" sz="2400"/>
          </a:p>
          <a:p>
            <a:pPr algn="just">
              <a:lnSpc>
                <a:spcPct val="80000"/>
              </a:lnSpc>
            </a:pPr>
            <a:r>
              <a:rPr lang="en-US" sz="2400"/>
              <a:t>The simulation properly calculates the amount of molecules that are bound based on the k</a:t>
            </a:r>
            <a:r>
              <a:rPr lang="en-US" sz="2400" baseline="-25000"/>
              <a:t>on</a:t>
            </a:r>
            <a:r>
              <a:rPr lang="en-US" sz="2400"/>
              <a:t> and k</a:t>
            </a:r>
            <a:r>
              <a:rPr lang="en-US" sz="2400" baseline="-25000"/>
              <a:t>off</a:t>
            </a:r>
            <a:r>
              <a:rPr lang="en-US" sz="2400"/>
              <a:t> values for their interactions</a:t>
            </a:r>
          </a:p>
          <a:p>
            <a:pPr algn="just">
              <a:lnSpc>
                <a:spcPct val="80000"/>
              </a:lnSpc>
            </a:pPr>
            <a:endParaRPr lang="en-US" sz="2400"/>
          </a:p>
          <a:p>
            <a:pPr algn="just">
              <a:lnSpc>
                <a:spcPct val="80000"/>
              </a:lnSpc>
            </a:pPr>
            <a:r>
              <a:rPr lang="en-US" sz="2400"/>
              <a:t>Directed as opposed to random diffusion is needed for the formation of the central TCR / MHC cluster during T cell / APC interactions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sz="2400"/>
          </a:p>
          <a:p>
            <a:pPr algn="just">
              <a:lnSpc>
                <a:spcPct val="80000"/>
              </a:lnSpc>
            </a:pPr>
            <a:r>
              <a:rPr lang="en-US" sz="2400"/>
              <a:t>Lots of parameters still need to be measured to accurately model cell-to-cell interactions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Chien lab</a:t>
            </a:r>
          </a:p>
          <a:p>
            <a:r>
              <a:rPr lang="en-US"/>
              <a:t>Davis lab</a:t>
            </a:r>
          </a:p>
          <a:p>
            <a:pPr lvl="2"/>
            <a:r>
              <a:rPr lang="en-US"/>
              <a:t>Johannes Huppa</a:t>
            </a:r>
          </a:p>
          <a:p>
            <a:pPr lvl="2"/>
            <a:r>
              <a:rPr lang="en-US"/>
              <a:t>Cenk Sumen</a:t>
            </a:r>
          </a:p>
          <a:p>
            <a:pPr lvl="2"/>
            <a:r>
              <a:rPr lang="en-US"/>
              <a:t>Lawren Wu (Genetech)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r>
              <a:rPr lang="en-US"/>
              <a:t>Duke University</a:t>
            </a:r>
          </a:p>
          <a:p>
            <a:pPr lvl="2"/>
            <a:r>
              <a:rPr lang="en-US"/>
              <a:t>Jun Yang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400"/>
              <a:t>Cell-to-cell (e.g. T cell / APC) contact sometimes leads to the formation of a synapse</a:t>
            </a:r>
          </a:p>
          <a:p>
            <a:pPr algn="just">
              <a:lnSpc>
                <a:spcPct val="90000"/>
              </a:lnSpc>
            </a:pPr>
            <a:endParaRPr lang="en-US" sz="2400"/>
          </a:p>
          <a:p>
            <a:pPr algn="just">
              <a:lnSpc>
                <a:spcPct val="90000"/>
              </a:lnSpc>
            </a:pPr>
            <a:endParaRPr lang="en-US" sz="2400"/>
          </a:p>
          <a:p>
            <a:pPr algn="just">
              <a:lnSpc>
                <a:spcPct val="90000"/>
              </a:lnSpc>
            </a:pPr>
            <a:endParaRPr lang="en-US" sz="2400"/>
          </a:p>
          <a:p>
            <a:pPr algn="just">
              <a:lnSpc>
                <a:spcPct val="90000"/>
              </a:lnSpc>
            </a:pPr>
            <a:endParaRPr lang="en-US" sz="2400"/>
          </a:p>
          <a:p>
            <a:pPr algn="just">
              <a:lnSpc>
                <a:spcPct val="90000"/>
              </a:lnSpc>
            </a:pPr>
            <a:r>
              <a:rPr lang="en-US" sz="2400"/>
              <a:t>Over the past few years, more and more molecules have been identified that accumulate at a synapse</a:t>
            </a:r>
          </a:p>
          <a:p>
            <a:pPr lvl="2" algn="just">
              <a:lnSpc>
                <a:spcPct val="90000"/>
              </a:lnSpc>
            </a:pPr>
            <a:r>
              <a:rPr lang="en-US" sz="1800"/>
              <a:t>TCR, MHC, LFA-1, ICAM-1, CD2, CD4, CD8, CD28, etc.</a:t>
            </a:r>
          </a:p>
          <a:p>
            <a:pPr algn="just">
              <a:lnSpc>
                <a:spcPct val="90000"/>
              </a:lnSpc>
            </a:pPr>
            <a:endParaRPr lang="en-US" sz="2400"/>
          </a:p>
          <a:p>
            <a:pPr algn="just">
              <a:lnSpc>
                <a:spcPct val="90000"/>
              </a:lnSpc>
            </a:pPr>
            <a:r>
              <a:rPr lang="en-US" sz="2400"/>
              <a:t>Different patterns have resulted from the accumulation of these molecules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33600" y="2743200"/>
            <a:ext cx="274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/>
              <a:t>Picture from Johannes Huppa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057400"/>
            <a:ext cx="1905000" cy="1905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Representation of Cells, Molecules, and the Synapse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There are </a:t>
            </a:r>
            <a:r>
              <a:rPr lang="en-US" sz="2400" u="sng">
                <a:solidFill>
                  <a:srgbClr val="AF0000"/>
                </a:solidFill>
              </a:rPr>
              <a:t>two</a:t>
            </a:r>
            <a:r>
              <a:rPr lang="en-US" sz="2400"/>
              <a:t> cells that touch each other in a contact area (synapse)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These cells are represented </a:t>
            </a:r>
            <a:r>
              <a:rPr lang="en-US" sz="2400" u="sng">
                <a:solidFill>
                  <a:srgbClr val="AF0000"/>
                </a:solidFill>
              </a:rPr>
              <a:t>as one or more</a:t>
            </a:r>
            <a:r>
              <a:rPr lang="en-US" sz="2400"/>
              <a:t> spheres</a:t>
            </a:r>
          </a:p>
          <a:p>
            <a:pPr>
              <a:lnSpc>
                <a:spcPct val="80000"/>
              </a:lnSpc>
            </a:pPr>
            <a:r>
              <a:rPr lang="en-US" sz="2400"/>
              <a:t>Each sphere has a representation of the contact area</a:t>
            </a:r>
          </a:p>
          <a:p>
            <a:pPr>
              <a:lnSpc>
                <a:spcPct val="80000"/>
              </a:lnSpc>
            </a:pPr>
            <a:r>
              <a:rPr lang="en-US" sz="2400"/>
              <a:t>There are </a:t>
            </a:r>
            <a:r>
              <a:rPr lang="en-US" sz="2400" u="sng">
                <a:solidFill>
                  <a:srgbClr val="AF0000"/>
                </a:solidFill>
              </a:rPr>
              <a:t>one or more</a:t>
            </a:r>
            <a:r>
              <a:rPr lang="en-US" sz="2400"/>
              <a:t> different types of molecules</a:t>
            </a:r>
          </a:p>
          <a:p>
            <a:pPr>
              <a:lnSpc>
                <a:spcPct val="80000"/>
              </a:lnSpc>
            </a:pPr>
            <a:r>
              <a:rPr lang="en-US" sz="2400"/>
              <a:t>Each type of molecule is found on </a:t>
            </a:r>
            <a:r>
              <a:rPr lang="en-US" sz="2400" u="sng">
                <a:solidFill>
                  <a:srgbClr val="AF0000"/>
                </a:solidFill>
              </a:rPr>
              <a:t>one</a:t>
            </a:r>
            <a:r>
              <a:rPr lang="en-US" sz="2400"/>
              <a:t> particular sphere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Definable amounts of molecules are found on the surfaces of the spheres</a:t>
            </a:r>
          </a:p>
          <a:p>
            <a:pPr>
              <a:lnSpc>
                <a:spcPct val="80000"/>
              </a:lnSpc>
            </a:pPr>
            <a:r>
              <a:rPr lang="en-US" sz="2400"/>
              <a:t>Only those molecules that are found inside of the contact area interact with each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1" name="Picture 17"/>
          <p:cNvPicPr>
            <a:picLocks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100" y="2514601"/>
            <a:ext cx="3009900" cy="4343400"/>
          </a:xfrm>
          <a:noFill/>
          <a:ln/>
        </p:spPr>
      </p:pic>
      <p:sp>
        <p:nvSpPr>
          <p:cNvPr id="31759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4000"/>
              <a:t>A Simulation of Cell-to-Cell Contact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95400"/>
            <a:ext cx="6380163" cy="4857750"/>
          </a:xfrm>
          <a:noFill/>
          <a:ln/>
        </p:spPr>
      </p:pic>
      <p:pic>
        <p:nvPicPr>
          <p:cNvPr id="31756" name="Picture 12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308100"/>
            <a:ext cx="2133600" cy="1358900"/>
          </a:xfrm>
          <a:noFill/>
          <a:ln/>
        </p:spPr>
      </p:pic>
      <p:pic>
        <p:nvPicPr>
          <p:cNvPr id="31758" name="Picture 14"/>
          <p:cNvPicPr>
            <a:picLocks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429000"/>
            <a:ext cx="3581400" cy="15716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Why Simulate Cell-to-Cell Contact?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algn="just"/>
            <a:r>
              <a:rPr lang="en-US" sz="2400"/>
              <a:t>To predict what will happen under conditions that are difficult to analyze </a:t>
            </a:r>
            <a:r>
              <a:rPr lang="en-US" sz="2400" i="1"/>
              <a:t>in vitro</a:t>
            </a:r>
            <a:r>
              <a:rPr lang="en-US" sz="2400"/>
              <a:t> or </a:t>
            </a:r>
            <a:r>
              <a:rPr lang="en-US" sz="2400" i="1"/>
              <a:t>in vivo</a:t>
            </a:r>
          </a:p>
          <a:p>
            <a:pPr algn="just"/>
            <a:endParaRPr lang="en-US" sz="2400"/>
          </a:p>
          <a:p>
            <a:pPr algn="just">
              <a:buFontTx/>
              <a:buNone/>
            </a:pPr>
            <a:endParaRPr lang="en-US" sz="2400"/>
          </a:p>
          <a:p>
            <a:pPr algn="just"/>
            <a:endParaRPr lang="en-US" sz="2400"/>
          </a:p>
          <a:p>
            <a:pPr algn="just"/>
            <a:r>
              <a:rPr lang="en-US" sz="2400"/>
              <a:t>Reverse Engineering; to determine what pieces of the puzzle are currently missing, but are needed, to properly characterize and understand the events that shape cell-to-cell contact and lead to the formation of a synapse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Contact Area (Synapse)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1524000"/>
            <a:ext cx="4419600" cy="2743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400"/>
              <a:t>There are </a:t>
            </a:r>
            <a:r>
              <a:rPr lang="en-US" sz="2400" u="sng"/>
              <a:t>two</a:t>
            </a:r>
            <a:r>
              <a:rPr lang="en-US" sz="2400"/>
              <a:t> cells and </a:t>
            </a:r>
            <a:r>
              <a:rPr lang="en-US" sz="2400" u="sng"/>
              <a:t>one</a:t>
            </a:r>
            <a:r>
              <a:rPr lang="en-US" sz="2400"/>
              <a:t> contact area</a:t>
            </a:r>
          </a:p>
          <a:p>
            <a:pPr algn="just">
              <a:lnSpc>
                <a:spcPct val="90000"/>
              </a:lnSpc>
            </a:pPr>
            <a:r>
              <a:rPr lang="en-US" sz="2400"/>
              <a:t>This contact area is divided into rings and sectors, which give rise to regions</a:t>
            </a:r>
          </a:p>
          <a:p>
            <a:pPr algn="just">
              <a:lnSpc>
                <a:spcPct val="90000"/>
              </a:lnSpc>
            </a:pPr>
            <a:r>
              <a:rPr lang="en-US" sz="2400"/>
              <a:t>Most calculations are done on a per-region basis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343400"/>
            <a:ext cx="8229600" cy="1828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400"/>
              <a:t>Molecules interact with other molecules that are found inside of the same region</a:t>
            </a:r>
          </a:p>
          <a:p>
            <a:pPr algn="just">
              <a:lnSpc>
                <a:spcPct val="90000"/>
              </a:lnSpc>
            </a:pPr>
            <a:r>
              <a:rPr lang="en-US" sz="2400"/>
              <a:t>Bound molecules cannot leave the contact area while they are still bound</a:t>
            </a:r>
          </a:p>
        </p:txBody>
      </p:sp>
      <p:grpSp>
        <p:nvGrpSpPr>
          <p:cNvPr id="12309" name="Group 21"/>
          <p:cNvGrpSpPr>
            <a:grpSpLocks/>
          </p:cNvGrpSpPr>
          <p:nvPr/>
        </p:nvGrpSpPr>
        <p:grpSpPr bwMode="auto">
          <a:xfrm>
            <a:off x="2286000" y="1600200"/>
            <a:ext cx="1828800" cy="1828800"/>
            <a:chOff x="374" y="806"/>
            <a:chExt cx="1786" cy="1786"/>
          </a:xfrm>
        </p:grpSpPr>
        <p:sp>
          <p:nvSpPr>
            <p:cNvPr id="12295" name="Oval 7"/>
            <p:cNvSpPr>
              <a:spLocks noChangeArrowheads="1"/>
            </p:cNvSpPr>
            <p:nvPr/>
          </p:nvSpPr>
          <p:spPr bwMode="auto">
            <a:xfrm>
              <a:off x="374" y="806"/>
              <a:ext cx="1785" cy="1785"/>
            </a:xfrm>
            <a:prstGeom prst="ellipse">
              <a:avLst/>
            </a:prstGeom>
            <a:solidFill>
              <a:srgbClr val="339966">
                <a:alpha val="20000"/>
              </a:srgbClr>
            </a:solidFill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>
              <a:off x="490" y="922"/>
              <a:ext cx="1555" cy="1555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Oval 9"/>
            <p:cNvSpPr>
              <a:spLocks noChangeArrowheads="1"/>
            </p:cNvSpPr>
            <p:nvPr/>
          </p:nvSpPr>
          <p:spPr bwMode="auto">
            <a:xfrm>
              <a:off x="605" y="1037"/>
              <a:ext cx="1324" cy="1324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Oval 10"/>
            <p:cNvSpPr>
              <a:spLocks noChangeArrowheads="1"/>
            </p:cNvSpPr>
            <p:nvPr/>
          </p:nvSpPr>
          <p:spPr bwMode="auto">
            <a:xfrm>
              <a:off x="720" y="1152"/>
              <a:ext cx="1095" cy="1095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Oval 11"/>
            <p:cNvSpPr>
              <a:spLocks noChangeArrowheads="1"/>
            </p:cNvSpPr>
            <p:nvPr/>
          </p:nvSpPr>
          <p:spPr bwMode="auto">
            <a:xfrm>
              <a:off x="835" y="1266"/>
              <a:ext cx="864" cy="864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Oval 12"/>
            <p:cNvSpPr>
              <a:spLocks noChangeArrowheads="1"/>
            </p:cNvSpPr>
            <p:nvPr/>
          </p:nvSpPr>
          <p:spPr bwMode="auto">
            <a:xfrm>
              <a:off x="951" y="1383"/>
              <a:ext cx="634" cy="634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Oval 13"/>
            <p:cNvSpPr>
              <a:spLocks noChangeArrowheads="1"/>
            </p:cNvSpPr>
            <p:nvPr/>
          </p:nvSpPr>
          <p:spPr bwMode="auto">
            <a:xfrm>
              <a:off x="1066" y="1498"/>
              <a:ext cx="403" cy="403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Oval 14"/>
            <p:cNvSpPr>
              <a:spLocks noChangeArrowheads="1"/>
            </p:cNvSpPr>
            <p:nvPr/>
          </p:nvSpPr>
          <p:spPr bwMode="auto">
            <a:xfrm>
              <a:off x="1181" y="1613"/>
              <a:ext cx="173" cy="173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>
              <a:off x="1267" y="807"/>
              <a:ext cx="0" cy="1785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375" y="1700"/>
              <a:ext cx="1785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1267" y="1700"/>
              <a:ext cx="634" cy="63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 flipV="1">
              <a:off x="1267" y="1066"/>
              <a:ext cx="634" cy="63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H="1">
              <a:off x="634" y="1700"/>
              <a:ext cx="633" cy="63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 flipH="1" flipV="1">
              <a:off x="634" y="1066"/>
              <a:ext cx="633" cy="63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3" name="Oval 25"/>
          <p:cNvSpPr>
            <a:spLocks noChangeArrowheads="1"/>
          </p:cNvSpPr>
          <p:nvPr/>
        </p:nvSpPr>
        <p:spPr bwMode="auto">
          <a:xfrm>
            <a:off x="381000" y="1600200"/>
            <a:ext cx="1828800" cy="1828800"/>
          </a:xfrm>
          <a:prstGeom prst="ellipse">
            <a:avLst/>
          </a:prstGeom>
          <a:gradFill rotWithShape="1">
            <a:gsLst>
              <a:gs pos="0">
                <a:srgbClr val="0000FF">
                  <a:alpha val="10001"/>
                </a:srgbClr>
              </a:gs>
              <a:gs pos="100000">
                <a:srgbClr val="0000FF">
                  <a:gamma/>
                  <a:shade val="0"/>
                  <a:invGamma/>
                  <a:alpha val="39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rot="2700000" flipH="1">
            <a:off x="514350" y="219075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rot="8100000" flipH="1">
            <a:off x="1156494" y="2186781"/>
            <a:ext cx="914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Oval 32"/>
          <p:cNvSpPr>
            <a:spLocks noChangeArrowheads="1"/>
          </p:cNvSpPr>
          <p:nvPr/>
        </p:nvSpPr>
        <p:spPr bwMode="auto">
          <a:xfrm>
            <a:off x="657225" y="1790700"/>
            <a:ext cx="1262063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26" name="Group 38"/>
          <p:cNvGrpSpPr>
            <a:grpSpLocks/>
          </p:cNvGrpSpPr>
          <p:nvPr/>
        </p:nvGrpSpPr>
        <p:grpSpPr bwMode="auto">
          <a:xfrm>
            <a:off x="304800" y="304800"/>
            <a:ext cx="1981200" cy="2133600"/>
            <a:chOff x="192" y="192"/>
            <a:chExt cx="1248" cy="1344"/>
          </a:xfrm>
        </p:grpSpPr>
        <p:sp>
          <p:nvSpPr>
            <p:cNvPr id="12325" name="AutoShape 37"/>
            <p:cNvSpPr>
              <a:spLocks noChangeArrowheads="1"/>
            </p:cNvSpPr>
            <p:nvPr/>
          </p:nvSpPr>
          <p:spPr bwMode="auto">
            <a:xfrm>
              <a:off x="192" y="192"/>
              <a:ext cx="1248" cy="1200"/>
            </a:xfrm>
            <a:custGeom>
              <a:avLst/>
              <a:gdLst>
                <a:gd name="G0" fmla="+- 9552 0 0"/>
                <a:gd name="G1" fmla="+- 9166844 0 0"/>
                <a:gd name="G2" fmla="+- 0 0 9166844"/>
                <a:gd name="T0" fmla="*/ 0 256 1"/>
                <a:gd name="T1" fmla="*/ 180 256 1"/>
                <a:gd name="G3" fmla="+- 9166844 T0 T1"/>
                <a:gd name="T2" fmla="*/ 0 256 1"/>
                <a:gd name="T3" fmla="*/ 90 256 1"/>
                <a:gd name="G4" fmla="+- 9166844 T2 T3"/>
                <a:gd name="G5" fmla="*/ G4 2 1"/>
                <a:gd name="T4" fmla="*/ 90 256 1"/>
                <a:gd name="T5" fmla="*/ 0 256 1"/>
                <a:gd name="G6" fmla="+- 9166844 T4 T5"/>
                <a:gd name="G7" fmla="*/ G6 2 1"/>
                <a:gd name="G8" fmla="abs 916684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52"/>
                <a:gd name="G18" fmla="*/ 9552 1 2"/>
                <a:gd name="G19" fmla="+- G18 5400 0"/>
                <a:gd name="G20" fmla="cos G19 9166844"/>
                <a:gd name="G21" fmla="sin G19 9166844"/>
                <a:gd name="G22" fmla="+- G20 10800 0"/>
                <a:gd name="G23" fmla="+- G21 10800 0"/>
                <a:gd name="G24" fmla="+- 10800 0 G20"/>
                <a:gd name="G25" fmla="+- 9552 10800 0"/>
                <a:gd name="G26" fmla="?: G9 G17 G25"/>
                <a:gd name="G27" fmla="?: G9 0 21600"/>
                <a:gd name="G28" fmla="cos 10800 9166844"/>
                <a:gd name="G29" fmla="sin 10800 9166844"/>
                <a:gd name="G30" fmla="sin 9552 9166844"/>
                <a:gd name="G31" fmla="+- G28 10800 0"/>
                <a:gd name="G32" fmla="+- G29 10800 0"/>
                <a:gd name="G33" fmla="+- G30 10800 0"/>
                <a:gd name="G34" fmla="?: G4 0 G31"/>
                <a:gd name="G35" fmla="?: 9166844 G34 0"/>
                <a:gd name="G36" fmla="?: G6 G35 G31"/>
                <a:gd name="G37" fmla="+- 21600 0 G36"/>
                <a:gd name="G38" fmla="?: G4 0 G33"/>
                <a:gd name="G39" fmla="?: 916684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019 w 21600"/>
                <a:gd name="T15" fmla="*/ 17358 h 21600"/>
                <a:gd name="T16" fmla="*/ 10800 w 21600"/>
                <a:gd name="T17" fmla="*/ 1248 h 21600"/>
                <a:gd name="T18" fmla="*/ 18581 w 21600"/>
                <a:gd name="T19" fmla="*/ 1735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496" y="16955"/>
                  </a:moveTo>
                  <a:cubicBezTo>
                    <a:pt x="2044" y="15233"/>
                    <a:pt x="1248" y="13052"/>
                    <a:pt x="1248" y="10800"/>
                  </a:cubicBezTo>
                  <a:cubicBezTo>
                    <a:pt x="1248" y="5524"/>
                    <a:pt x="5524" y="1248"/>
                    <a:pt x="10800" y="1248"/>
                  </a:cubicBezTo>
                  <a:cubicBezTo>
                    <a:pt x="16075" y="1248"/>
                    <a:pt x="20352" y="5524"/>
                    <a:pt x="20352" y="10800"/>
                  </a:cubicBezTo>
                  <a:cubicBezTo>
                    <a:pt x="20351" y="13052"/>
                    <a:pt x="19555" y="15233"/>
                    <a:pt x="18103" y="16955"/>
                  </a:cubicBezTo>
                  <a:lnTo>
                    <a:pt x="19058" y="17760"/>
                  </a:lnTo>
                  <a:cubicBezTo>
                    <a:pt x="20699" y="15812"/>
                    <a:pt x="21600" y="1334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3347"/>
                    <a:pt x="900" y="15812"/>
                    <a:pt x="2541" y="17760"/>
                  </a:cubicBezTo>
                  <a:close/>
                </a:path>
              </a:pathLst>
            </a:custGeom>
            <a:solidFill>
              <a:srgbClr val="0000FF">
                <a:alpha val="1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AutoShape 34"/>
            <p:cNvSpPr>
              <a:spLocks noChangeArrowheads="1"/>
            </p:cNvSpPr>
            <p:nvPr/>
          </p:nvSpPr>
          <p:spPr bwMode="auto">
            <a:xfrm>
              <a:off x="288" y="960"/>
              <a:ext cx="1056" cy="576"/>
            </a:xfrm>
            <a:custGeom>
              <a:avLst/>
              <a:gdLst>
                <a:gd name="G0" fmla="+- 9224 0 0"/>
                <a:gd name="G1" fmla="+- -10373751 0 0"/>
                <a:gd name="G2" fmla="+- 0 0 -10373751"/>
                <a:gd name="T0" fmla="*/ 0 256 1"/>
                <a:gd name="T1" fmla="*/ 180 256 1"/>
                <a:gd name="G3" fmla="+- -10373751 T0 T1"/>
                <a:gd name="T2" fmla="*/ 0 256 1"/>
                <a:gd name="T3" fmla="*/ 90 256 1"/>
                <a:gd name="G4" fmla="+- -10373751 T2 T3"/>
                <a:gd name="G5" fmla="*/ G4 2 1"/>
                <a:gd name="T4" fmla="*/ 90 256 1"/>
                <a:gd name="T5" fmla="*/ 0 256 1"/>
                <a:gd name="G6" fmla="+- -10373751 T4 T5"/>
                <a:gd name="G7" fmla="*/ G6 2 1"/>
                <a:gd name="G8" fmla="abs -1037375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224"/>
                <a:gd name="G18" fmla="*/ 9224 1 2"/>
                <a:gd name="G19" fmla="+- G18 5400 0"/>
                <a:gd name="G20" fmla="cos G19 -10373751"/>
                <a:gd name="G21" fmla="sin G19 -10373751"/>
                <a:gd name="G22" fmla="+- G20 10800 0"/>
                <a:gd name="G23" fmla="+- G21 10800 0"/>
                <a:gd name="G24" fmla="+- 10800 0 G20"/>
                <a:gd name="G25" fmla="+- 9224 10800 0"/>
                <a:gd name="G26" fmla="?: G9 G17 G25"/>
                <a:gd name="G27" fmla="?: G9 0 21600"/>
                <a:gd name="G28" fmla="cos 10800 -10373751"/>
                <a:gd name="G29" fmla="sin 10800 -10373751"/>
                <a:gd name="G30" fmla="sin 9224 -10373751"/>
                <a:gd name="G31" fmla="+- G28 10800 0"/>
                <a:gd name="G32" fmla="+- G29 10800 0"/>
                <a:gd name="G33" fmla="+- G30 10800 0"/>
                <a:gd name="G34" fmla="?: G4 0 G31"/>
                <a:gd name="G35" fmla="?: -10373751 G34 0"/>
                <a:gd name="G36" fmla="?: G6 G35 G31"/>
                <a:gd name="G37" fmla="+- 21600 0 G36"/>
                <a:gd name="G38" fmla="?: G4 0 G33"/>
                <a:gd name="G39" fmla="?: -1037375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498 w 21600"/>
                <a:gd name="T15" fmla="*/ 7096 h 21600"/>
                <a:gd name="T16" fmla="*/ 10800 w 21600"/>
                <a:gd name="T17" fmla="*/ 1576 h 21600"/>
                <a:gd name="T18" fmla="*/ 20102 w 21600"/>
                <a:gd name="T19" fmla="*/ 709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230" y="7388"/>
                  </a:moveTo>
                  <a:cubicBezTo>
                    <a:pt x="3627" y="3878"/>
                    <a:pt x="7022" y="1576"/>
                    <a:pt x="10800" y="1576"/>
                  </a:cubicBezTo>
                  <a:cubicBezTo>
                    <a:pt x="14577" y="1576"/>
                    <a:pt x="17972" y="3878"/>
                    <a:pt x="19369" y="7388"/>
                  </a:cubicBezTo>
                  <a:lnTo>
                    <a:pt x="20833" y="6805"/>
                  </a:lnTo>
                  <a:cubicBezTo>
                    <a:pt x="19198" y="2696"/>
                    <a:pt x="15222" y="0"/>
                    <a:pt x="10799" y="0"/>
                  </a:cubicBezTo>
                  <a:cubicBezTo>
                    <a:pt x="6377" y="0"/>
                    <a:pt x="2401" y="2696"/>
                    <a:pt x="766" y="68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Defining the Characteristics of Different Types of Molecules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077200" cy="34290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sz="2400"/>
              <a:t>Optimal binding distances, confinement distances, bound and free diffusion coefficients, bound and free diffusion biases, bound and free optimal region entry heights, on-rates for binding, off-rates for release, binding times for endocytosis, transit times until exocytosis, modifiers for many of these parameters, color,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Release, Diffusion, and Binding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Clr>
                <a:schemeClr val="tx2"/>
              </a:buClr>
            </a:pPr>
            <a:r>
              <a:rPr lang="en-US" sz="2400">
                <a:solidFill>
                  <a:srgbClr val="AF0000"/>
                </a:solidFill>
              </a:rPr>
              <a:t>Release</a:t>
            </a:r>
            <a:r>
              <a:rPr lang="en-US" sz="2400"/>
              <a:t> is calculated using the k</a:t>
            </a:r>
            <a:r>
              <a:rPr lang="en-US" sz="2400" baseline="-25000"/>
              <a:t>off</a:t>
            </a:r>
            <a:r>
              <a:rPr lang="en-US" sz="2400"/>
              <a:t> values for the receptor/ligand complexes</a:t>
            </a:r>
          </a:p>
          <a:p>
            <a:pPr algn="just">
              <a:buClr>
                <a:schemeClr val="tx2"/>
              </a:buClr>
            </a:pPr>
            <a:endParaRPr lang="en-US" sz="2400"/>
          </a:p>
          <a:p>
            <a:pPr algn="just">
              <a:buClr>
                <a:schemeClr val="tx2"/>
              </a:buClr>
            </a:pPr>
            <a:r>
              <a:rPr lang="en-US" sz="2400">
                <a:solidFill>
                  <a:srgbClr val="AF0000"/>
                </a:solidFill>
              </a:rPr>
              <a:t>Diffusion</a:t>
            </a:r>
            <a:r>
              <a:rPr lang="en-US" sz="2400"/>
              <a:t> is calculated using the diffusion coefficient, D, for the molecules or complexes</a:t>
            </a:r>
          </a:p>
          <a:p>
            <a:pPr algn="just">
              <a:buClr>
                <a:schemeClr val="tx2"/>
              </a:buClr>
            </a:pPr>
            <a:endParaRPr lang="en-US" sz="2400"/>
          </a:p>
          <a:p>
            <a:pPr algn="just">
              <a:buClr>
                <a:schemeClr val="tx2"/>
              </a:buClr>
            </a:pPr>
            <a:r>
              <a:rPr lang="en-US" sz="2400">
                <a:solidFill>
                  <a:srgbClr val="AF0000"/>
                </a:solidFill>
              </a:rPr>
              <a:t>Binding</a:t>
            </a:r>
            <a:r>
              <a:rPr lang="en-US" sz="2400"/>
              <a:t> is calculated using the 3D k</a:t>
            </a:r>
            <a:r>
              <a:rPr lang="en-US" sz="2400" baseline="-25000"/>
              <a:t>on</a:t>
            </a:r>
            <a:r>
              <a:rPr lang="en-US" sz="2400"/>
              <a:t> values and confinement distances for the molecules trying to bind inside of particular regions, their concentrations inside of these regions, and the distance between the opposing membranes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Diffusion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3657600" y="1600200"/>
          <a:ext cx="1828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Equation" r:id="rId4" imgW="863280" imgH="228600" progId="Equation.3">
                  <p:embed/>
                </p:oleObj>
              </mc:Choice>
              <mc:Fallback>
                <p:oleObj name="Equation" r:id="rId4" imgW="86328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600200"/>
                        <a:ext cx="1828800" cy="482600"/>
                      </a:xfrm>
                      <a:prstGeom prst="rect">
                        <a:avLst/>
                      </a:prstGeom>
                      <a:solidFill>
                        <a:srgbClr val="FF0000">
                          <a:alpha val="10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3505200" y="2727325"/>
          <a:ext cx="21336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6" imgW="901440" imgH="253800" progId="Equation.3">
                  <p:embed/>
                </p:oleObj>
              </mc:Choice>
              <mc:Fallback>
                <p:oleObj name="Equation" r:id="rId6" imgW="901440" imgH="253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727325"/>
                        <a:ext cx="2133600" cy="603250"/>
                      </a:xfrm>
                      <a:prstGeom prst="rect">
                        <a:avLst/>
                      </a:prstGeom>
                      <a:solidFill>
                        <a:srgbClr val="00FF00">
                          <a:alpha val="10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4114800" y="3494088"/>
          <a:ext cx="9144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8" imgW="444307" imgH="228501" progId="Equation.3">
                  <p:embed/>
                </p:oleObj>
              </mc:Choice>
              <mc:Fallback>
                <p:oleObj name="Equation" r:id="rId8" imgW="444307" imgH="228501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94088"/>
                        <a:ext cx="914400" cy="468312"/>
                      </a:xfrm>
                      <a:prstGeom prst="rect">
                        <a:avLst/>
                      </a:prstGeom>
                      <a:solidFill>
                        <a:srgbClr val="00FF00">
                          <a:alpha val="10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914400" y="4144963"/>
          <a:ext cx="7315200" cy="213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10" imgW="3149280" imgH="914400" progId="Equation.3">
                  <p:embed/>
                </p:oleObj>
              </mc:Choice>
              <mc:Fallback>
                <p:oleObj name="Equation" r:id="rId10" imgW="3149280" imgH="9144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44963"/>
                        <a:ext cx="7315200" cy="2132012"/>
                      </a:xfrm>
                      <a:prstGeom prst="rect">
                        <a:avLst/>
                      </a:prstGeom>
                      <a:solidFill>
                        <a:srgbClr val="0000FF">
                          <a:alpha val="10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38" name="Group 18"/>
          <p:cNvGrpSpPr>
            <a:grpSpLocks/>
          </p:cNvGrpSpPr>
          <p:nvPr/>
        </p:nvGrpSpPr>
        <p:grpSpPr bwMode="auto">
          <a:xfrm rot="16200000">
            <a:off x="5867400" y="2209800"/>
            <a:ext cx="1828800" cy="1828800"/>
            <a:chOff x="3816" y="1728"/>
            <a:chExt cx="1008" cy="1728"/>
          </a:xfrm>
        </p:grpSpPr>
        <p:pic>
          <p:nvPicPr>
            <p:cNvPr id="5139" name="Picture 19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6" y="2088"/>
              <a:ext cx="1728" cy="1008"/>
            </a:xfrm>
            <a:prstGeom prst="rect">
              <a:avLst/>
            </a:prstGeom>
            <a:solidFill>
              <a:srgbClr val="00FF00">
                <a:alpha val="10001"/>
              </a:srgbClr>
            </a:solidFill>
          </p:spPr>
        </p:pic>
      </p:grpSp>
      <p:grpSp>
        <p:nvGrpSpPr>
          <p:cNvPr id="5165" name="Group 45"/>
          <p:cNvGrpSpPr>
            <a:grpSpLocks/>
          </p:cNvGrpSpPr>
          <p:nvPr/>
        </p:nvGrpSpPr>
        <p:grpSpPr bwMode="auto">
          <a:xfrm>
            <a:off x="1295400" y="2438400"/>
            <a:ext cx="1143000" cy="1219200"/>
            <a:chOff x="816" y="1536"/>
            <a:chExt cx="720" cy="768"/>
          </a:xfrm>
        </p:grpSpPr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816" y="1536"/>
              <a:ext cx="720" cy="768"/>
            </a:xfrm>
            <a:prstGeom prst="rect">
              <a:avLst/>
            </a:prstGeom>
            <a:solidFill>
              <a:srgbClr val="00FF00">
                <a:alpha val="1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 flipV="1">
              <a:off x="1012" y="1584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864" y="206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>
              <a:off x="864" y="173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1104" y="197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5162" name="Group 42"/>
          <p:cNvGrpSpPr>
            <a:grpSpLocks/>
          </p:cNvGrpSpPr>
          <p:nvPr/>
        </p:nvGrpSpPr>
        <p:grpSpPr bwMode="auto">
          <a:xfrm>
            <a:off x="2590800" y="2438400"/>
            <a:ext cx="762000" cy="1219200"/>
            <a:chOff x="1296" y="1536"/>
            <a:chExt cx="480" cy="768"/>
          </a:xfrm>
        </p:grpSpPr>
        <p:sp>
          <p:nvSpPr>
            <p:cNvPr id="5161" name="Rectangle 41"/>
            <p:cNvSpPr>
              <a:spLocks noChangeArrowheads="1"/>
            </p:cNvSpPr>
            <p:nvPr/>
          </p:nvSpPr>
          <p:spPr bwMode="auto">
            <a:xfrm>
              <a:off x="1296" y="1536"/>
              <a:ext cx="432" cy="768"/>
            </a:xfrm>
            <a:prstGeom prst="rect">
              <a:avLst/>
            </a:prstGeom>
            <a:solidFill>
              <a:srgbClr val="00FF00">
                <a:alpha val="1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auto">
            <a:xfrm>
              <a:off x="1344" y="2160"/>
              <a:ext cx="240" cy="0"/>
            </a:xfrm>
            <a:prstGeom prst="line">
              <a:avLst/>
            </a:prstGeom>
            <a:noFill/>
            <a:ln w="3175">
              <a:solidFill>
                <a:srgbClr val="A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auto">
            <a:xfrm flipV="1">
              <a:off x="1584" y="1584"/>
              <a:ext cx="0" cy="576"/>
            </a:xfrm>
            <a:prstGeom prst="line">
              <a:avLst/>
            </a:prstGeom>
            <a:noFill/>
            <a:ln w="6350">
              <a:solidFill>
                <a:srgbClr val="A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31"/>
            <p:cNvSpPr>
              <a:spLocks noChangeShapeType="1"/>
            </p:cNvSpPr>
            <p:nvPr/>
          </p:nvSpPr>
          <p:spPr bwMode="auto">
            <a:xfrm flipV="1">
              <a:off x="1344" y="1584"/>
              <a:ext cx="24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Text Box 38"/>
            <p:cNvSpPr txBox="1">
              <a:spLocks noChangeArrowheads="1"/>
            </p:cNvSpPr>
            <p:nvPr/>
          </p:nvSpPr>
          <p:spPr bwMode="auto">
            <a:xfrm>
              <a:off x="1344" y="206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x</a:t>
              </a:r>
              <a:r>
                <a:rPr lang="en-US" i="1" baseline="-250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5159" name="Text Box 39"/>
            <p:cNvSpPr txBox="1">
              <a:spLocks noChangeArrowheads="1"/>
            </p:cNvSpPr>
            <p:nvPr/>
          </p:nvSpPr>
          <p:spPr bwMode="auto">
            <a:xfrm>
              <a:off x="1536" y="177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x</a:t>
              </a:r>
              <a:r>
                <a:rPr lang="en-US" i="1" baseline="-250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5160" name="Text Box 40"/>
            <p:cNvSpPr txBox="1">
              <a:spLocks noChangeArrowheads="1"/>
            </p:cNvSpPr>
            <p:nvPr/>
          </p:nvSpPr>
          <p:spPr bwMode="auto">
            <a:xfrm>
              <a:off x="1296" y="172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x</a:t>
              </a:r>
              <a:endParaRPr lang="en-US" i="1" baseline="-250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Binding and Release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828800" y="2489200"/>
          <a:ext cx="5486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4" imgW="2450880" imgH="419040" progId="Equation.3">
                  <p:embed/>
                </p:oleObj>
              </mc:Choice>
              <mc:Fallback>
                <p:oleObj name="Equation" r:id="rId4" imgW="245088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489200"/>
                        <a:ext cx="5486400" cy="939800"/>
                      </a:xfrm>
                      <a:prstGeom prst="rect">
                        <a:avLst/>
                      </a:prstGeom>
                      <a:solidFill>
                        <a:srgbClr val="0000FF">
                          <a:alpha val="10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3082925" y="4343400"/>
          <a:ext cx="290195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6" imgW="1257120" imgH="419040" progId="Equation.3">
                  <p:embed/>
                </p:oleObj>
              </mc:Choice>
              <mc:Fallback>
                <p:oleObj name="Equation" r:id="rId6" imgW="125712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4343400"/>
                        <a:ext cx="2901950" cy="969963"/>
                      </a:xfrm>
                      <a:prstGeom prst="rect">
                        <a:avLst/>
                      </a:prstGeom>
                      <a:solidFill>
                        <a:srgbClr val="0000FF">
                          <a:alpha val="10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0/09/xmldsig#rsa-sha1"/>
    <Reference URI="#idPackageObject" Type="http://www.w3.org/2000/09/xmldsig#Object">
      <DigestMethod Algorithm="http://www.w3.org/2000/09/xmldsig#sha1"/>
      <DigestValue>yQDokoqdUjJ7w2EOsQ+ppo6CRAg=</DigestValue>
    </Reference>
    <Reference URI="#idOfficeObject" Type="http://www.w3.org/2000/09/xmldsig#Object">
      <DigestMethod Algorithm="http://www.w3.org/2000/09/xmldsig#sha1"/>
      <DigestValue>aTJJB/56dUul+J06oSLUdnIo1VE=</DigestValue>
    </Reference>
    <Reference URI="#idSignedProperties" Type="http://uri.etsi.org/01903#SignedProperties">
      <Transforms>
        <Transform Algorithm="http://www.w3.org/TR/2001/REC-xml-c14n-20010315"/>
      </Transforms>
      <DigestMethod Algorithm="http://www.w3.org/2000/09/xmldsig#sha1"/>
      <DigestValue>IlEWvzBaq09x5UoMJj2Vcra2Ngs=</DigestValue>
    </Reference>
  </SignedInfo>
  <SignatureValue>HNS69hKAXGtCfU4AuMaLKhdjErpi7jxZoMg1QebtQb2qQuLxr9L1GSq4387t6uRubbZsuBF9vo01
GDl9WblqgsTQUy7dqWiQhpI/TBoRLPGS/ClKX8NTzd3YA248mCTc38WossnaUg6AJLi/i4PNlujO
2bdCbcyIdZsVh9MjrVQ=</SignatureValue>
  <KeyInfo>
    <X509Data>
      <X509Certificate>MIIEzzCCA7egAwIBAgIQcyKv2nauegxA139hQoZfezANBgkqhkiG9w0BAQUFADCB3TELMAkGA1UE
BhMCVVMxFzAVBgNVBAoTDlZlcmlTaWduLCBJbmMuMR8wHQYDVQQLExZWZXJpU2lnbiBUcnVzdCBO
ZXR3b3JrMTswOQYDVQQLEzJUZXJtcyBvZiB1c2UgYXQgaHR0cHM6Ly93d3cudmVyaXNpZ24uY29t
L3JwYSAoYykwOTEeMBwGA1UECxMVUGVyc29uYSBOb3QgVmFsaWRhdGVkMTcwNQYDVQQDEy5WZXJp
U2lnbiBDbGFzcyAxIEluZGl2aWR1YWwgU3Vic2NyaWJlciBDQSAtIEczMB4XDTEyMDIwODAwMDAw
MFoXDTEzMDIwNzIzNTk1OVowggEWMRcwFQYDVQQKEw5WZXJpU2lnbiwgSW5jLjEfMB0GA1UECxMW
VmVyaVNpZ24gVHJ1c3QgTmV0d29yazFGMEQGA1UECxM9d3d3LnZlcmlzaWduLmNvbS9yZXBvc2l0
b3J5L1JQQSBJbmNvcnAuIGJ5IFJlZi4sTElBQi5MVEQoYyk5ODEeMBwGA1UECxMVUGVyc29uYSBO
b3QgVmFsaWRhdGVkMTQwMgYDVQQLEytEaWdpdGFsIElEIENsYXNzIDEgLSBNaWNyb3NvZnQgRnVs
bCBTZXJ2aWNlMRkwFwYDVQQDFBBZdmVzIEtvbmlnc2hvZmVyMSEwHwYJKoZIhvcNAQkBFhJ5dmVz
a0B5dmVzc29mdC5jb20wgZ8wDQYJKoZIhvcNAQEBBQADgY0AMIGJAoGBAMY6HfPOeV5jZbuOJeJq
hK+cXwy7e6zTaCwSmsytbC8nBExPHh+xZIJc9YRkk35VynSnBTk7ZzRL5P9fTIjgWtXuqSbnzoMC
cLZ2s33ffxSWscEHSKefFU68ojiENGlZQzAegvMjbxkKKfPBNeN/PHlc+hBUP4lgOABvU/ue6Pp3
AgMBAAGjgdIwgc8wCQYDVR0TBAIwADBEBgNVHSAEPTA7MDkGC2CGSAGG+EUBBxcBMCowKAYIKwYB
BQUHAgEWHGh0dHBzOi8vd3d3LnZlcmlzaWduLmNvbS9ycGEwCwYDVR0PBAQDAgWgMB0GA1UdJQQW
MBQGCCsGAQUFBwMEBggrBgEFBQcDAjBQBgNVHR8ESTBHMEWgQ6BBhj9odHRwOi8vaW5kYzFkaWdp
dGFsaWQtZzMtY3JsLnZlcmlzaWduLmNvbS9JbmRDMURpZ2l0YWxJRC1HMy5jcmwwDQYJKoZIhvcN
AQEFBQADggEBANc6KpFIHvx5DibKguZGicp3smuSRijuxB8Kc9enGcYQMPBA/+Sx2twM8efqs73R
zFXJhYelq6TPgM8Eq10oN4uueloIAhARaTK8mIHXe6t18l3y7KguMYBMBsk73QN5tX43YSP0Uk8x
Txm9KRk1vxpdxjO6mtA13es8qnMttK2y/zFvSl/nmkDozSZ+rxJAOf1l3YG3KUI+4bLFwhyMs6xR
BulyIXdoretYmrCoH6hvOFj/Mbs4WjODYvlW9ehvpdRC+kmA7hZDH8nkhTHai6L4Wl32G3MHxHK5
USgHi3lQP9ew/XPm7whIQVDgfOwf21nZmQBk5QGL6SJ3TiPb2gI=</X509Certificate>
    </X509Data>
  </KeyInfo>
  <Object xmlns:mdssi="http://schemas.openxmlformats.org/package/2006/digital-signature" Id="idPackageObject">
    <Manifest>
      <Reference URI="/ppt/notesSlides/notesSlide5.xml?ContentType=application/vnd.openxmlformats-officedocument.presentationml.notesSlide+xml">
        <DigestMethod Algorithm="http://www.w3.org/2000/09/xmldsig#sha1"/>
        <DigestValue>mIUjLgmm8jKi7AgQ695V2DBBDSY=</DigestValue>
      </Reference>
      <Reference URI="/ppt/media/image7.wmf?ContentType=image/x-wmf">
        <DigestMethod Algorithm="http://www.w3.org/2000/09/xmldsig#sha1"/>
        <DigestValue>s3r3A0ecuhuWODHfKalQw2IfjyM=</DigestValue>
      </Reference>
      <Reference URI="/ppt/slideLayouts/slideLayout9.xml?ContentType=application/vnd.openxmlformats-officedocument.presentationml.slideLayout+xml">
        <DigestMethod Algorithm="http://www.w3.org/2000/09/xmldsig#sha1"/>
        <DigestValue>tGRPqI1D2ZwOEwUTt47eMgP/3r0=</DigestValue>
      </Reference>
      <Reference URI="/ppt/media/image8.wmf?ContentType=image/x-wmf">
        <DigestMethod Algorithm="http://www.w3.org/2000/09/xmldsig#sha1"/>
        <DigestValue>psogzOw7e7bRWwTSuMOQJf2JhrE=</DigestValue>
      </Reference>
      <Reference URI="/ppt/notesSlides/notesSlide3.xml?ContentType=application/vnd.openxmlformats-officedocument.presentationml.notesSlide+xml">
        <DigestMethod Algorithm="http://www.w3.org/2000/09/xmldsig#sha1"/>
        <DigestValue>W5M9C3tYqxWhG0/XvGjIaxBl7F8=</DigestValue>
      </Reference>
      <Reference URI="/ppt/media/image3.png?ContentType=image/png">
        <DigestMethod Algorithm="http://www.w3.org/2000/09/xmldsig#sha1"/>
        <DigestValue>zswnEA05WKk9PkCxTUjwZ7x/MDg=</DigestValue>
      </Reference>
      <Reference URI="/ppt/notesSlides/notesSlide10.xml?ContentType=application/vnd.openxmlformats-officedocument.presentationml.notesSlide+xml">
        <DigestMethod Algorithm="http://www.w3.org/2000/09/xmldsig#sha1"/>
        <DigestValue>85TU1nxZwSs3eaN2bXEVjOIKd5I=</DigestValue>
      </Reference>
      <Reference URI="/ppt/theme/theme2.xml?ContentType=application/vnd.openxmlformats-officedocument.theme+xml">
        <DigestMethod Algorithm="http://www.w3.org/2000/09/xmldsig#sha1"/>
        <DigestValue>BTfdPvCBq9VH/fzS7jF/32kCpxA=</DigestValue>
      </Reference>
      <Reference URI="/ppt/slideLayouts/slideLayout11.xml?ContentType=application/vnd.openxmlformats-officedocument.presentationml.slideLayout+xml">
        <DigestMethod Algorithm="http://www.w3.org/2000/09/xmldsig#sha1"/>
        <DigestValue>qBbJp2KbsDnfbKzfOIH0HbuRCnc=</DigestValue>
      </Reference>
      <Reference URI="/ppt/media/image1.png?ContentType=image/png">
        <DigestMethod Algorithm="http://www.w3.org/2000/09/xmldsig#sha1"/>
        <DigestValue>sAYt8KO+VgYs/m1SCpYEj+C7KWc=</DigestValue>
      </Reference>
      <Reference URI="/ppt/slideLayouts/slideLayout10.xml?ContentType=application/vnd.openxmlformats-officedocument.presentationml.slideLayout+xml">
        <DigestMethod Algorithm="http://www.w3.org/2000/09/xmldsig#sha1"/>
        <DigestValue>q8bwpi9tHpWJPxAigt4D1P2tKO0=</DigestValue>
      </Reference>
      <Reference URI="/ppt/media/image15.wmf?ContentType=image/x-wmf">
        <DigestMethod Algorithm="http://www.w3.org/2000/09/xmldsig#sha1"/>
        <DigestValue>BoG5CO445pAD7j9fYZRJmi6/alQ=</DigestValue>
      </Reference>
      <Reference URI="/ppt/notesSlides/notesSlide11.xml?ContentType=application/vnd.openxmlformats-officedocument.presentationml.notesSlide+xml">
        <DigestMethod Algorithm="http://www.w3.org/2000/09/xmldsig#sha1"/>
        <DigestValue>MMH1+nHymEeIwdBT+6feOOIGiJY=</DigestValue>
      </Reference>
      <Reference URI="/ppt/slideLayouts/slideLayout3.xml?ContentType=application/vnd.openxmlformats-officedocument.presentationml.slideLayout+xml">
        <DigestMethod Algorithm="http://www.w3.org/2000/09/xmldsig#sha1"/>
        <DigestValue>VocNYLa9aDYaYJJTfIkYAhgE89o=</DigestValue>
      </Reference>
      <Reference URI="/ppt/notesSlides/notesSlide17.xml?ContentType=application/vnd.openxmlformats-officedocument.presentationml.notesSlide+xml">
        <DigestMethod Algorithm="http://www.w3.org/2000/09/xmldsig#sha1"/>
        <DigestValue>YvwXfewStXRSGsioARLUuJWvoJI=</DigestValue>
      </Reference>
      <Reference URI="/ppt/notesSlides/notesSlide16.xml?ContentType=application/vnd.openxmlformats-officedocument.presentationml.notesSlide+xml">
        <DigestMethod Algorithm="http://www.w3.org/2000/09/xmldsig#sha1"/>
        <DigestValue>wGEW2TJKzgI5JjWaosWKJi0Sx8Q=</DigestValue>
      </Reference>
      <Reference URI="/ppt/charts/chart1.xml?ContentType=application/vnd.openxmlformats-officedocument.drawingml.chart+xml">
        <DigestMethod Algorithm="http://www.w3.org/2000/09/xmldsig#sha1"/>
        <DigestValue>T7q0936YjYbFYLuOp9MMz2kUROc=</DigestValue>
      </Reference>
      <Reference URI="/ppt/notesSlides/notesSlide20.xml?ContentType=application/vnd.openxmlformats-officedocument.presentationml.notesSlide+xml">
        <DigestMethod Algorithm="http://www.w3.org/2000/09/xmldsig#sha1"/>
        <DigestValue>KKqlqlLlJTfC/CbJN8egjmGRBtI=</DigestValue>
      </Reference>
      <Reference URI="/ppt/drawings/vmlDrawing1.vml?ContentType=application/vnd.openxmlformats-officedocument.vmlDrawing">
        <DigestMethod Algorithm="http://www.w3.org/2000/09/xmldsig#sha1"/>
        <DigestValue>FKIeZIOKsQi8rAe7tM832EqYd4Y=</DigestValue>
      </Reference>
      <Reference URI="/ppt/notesSlides/notesSlide8.xml?ContentType=application/vnd.openxmlformats-officedocument.presentationml.notesSlide+xml">
        <DigestMethod Algorithm="http://www.w3.org/2000/09/xmldsig#sha1"/>
        <DigestValue>XWGgvz6DhB0L7OH5Ou3xeWv7Eeg=</DigestValue>
      </Reference>
      <Reference URI="/ppt/notesSlides/notesSlide6.xml?ContentType=application/vnd.openxmlformats-officedocument.presentationml.notesSlide+xml">
        <DigestMethod Algorithm="http://www.w3.org/2000/09/xmldsig#sha1"/>
        <DigestValue>OYNc2pCr9ioBOXZpt+1HF4LL45E=</DigestValue>
      </Reference>
      <Reference URI="/ppt/drawings/vmlDrawing3.vml?ContentType=application/vnd.openxmlformats-officedocument.vmlDrawing">
        <DigestMethod Algorithm="http://www.w3.org/2000/09/xmldsig#sha1"/>
        <DigestValue>mT+FXNPNJDuH6gRoF6xfu22N9bg=</DigestValue>
      </Reference>
      <Reference URI="/ppt/slideLayouts/slideLayout12.xml?ContentType=application/vnd.openxmlformats-officedocument.presentationml.slideLayout+xml">
        <DigestMethod Algorithm="http://www.w3.org/2000/09/xmldsig#sha1"/>
        <DigestValue>sFxNNL3cgt8CbfzqQOVg4LRDn0Y=</DigestValue>
      </Reference>
      <Reference URI="/ppt/theme/theme1.xml?ContentType=application/vnd.openxmlformats-officedocument.theme+xml">
        <DigestMethod Algorithm="http://www.w3.org/2000/09/xmldsig#sha1"/>
        <DigestValue>5CFs3MfptfelKzypyemqYIgNp8E=</DigestValue>
      </Reference>
      <Reference URI="/ppt/notesSlides/notesSlide2.xml?ContentType=application/vnd.openxmlformats-officedocument.presentationml.notesSlide+xml">
        <DigestMethod Algorithm="http://www.w3.org/2000/09/xmldsig#sha1"/>
        <DigestValue>XFIDX4gHZoH7xaX8/OjKlZus+0I=</DigestValue>
      </Reference>
      <Reference URI="/ppt/slideLayouts/slideLayout7.xml?ContentType=application/vnd.openxmlformats-officedocument.presentationml.slideLayout+xml">
        <DigestMethod Algorithm="http://www.w3.org/2000/09/xmldsig#sha1"/>
        <DigestValue>ZsUY+kzqwo3GHjDeq7mC5XOGfbs=</DigestValue>
      </Reference>
      <Reference URI="/ppt/slideLayouts/slideLayout2.xml?ContentType=application/vnd.openxmlformats-officedocument.presentationml.slideLayout+xml">
        <DigestMethod Algorithm="http://www.w3.org/2000/09/xmldsig#sha1"/>
        <DigestValue>t8knsmlRfykRgSgO+CHy2oaiCeA=</DigestValue>
      </Reference>
      <Reference URI="/ppt/slideLayouts/slideLayout6.xml?ContentType=application/vnd.openxmlformats-officedocument.presentationml.slideLayout+xml">
        <DigestMethod Algorithm="http://www.w3.org/2000/09/xmldsig#sha1"/>
        <DigestValue>Zwv0ZJg3ycN26kc521a++unvar4=</DigestValue>
      </Reference>
      <Reference URI="/ppt/slideLayouts/slideLayout1.xml?ContentType=application/vnd.openxmlformats-officedocument.presentationml.slideLayout+xml">
        <DigestMethod Algorithm="http://www.w3.org/2000/09/xmldsig#sha1"/>
        <DigestValue>gke5XIAWvsCqTebA6Lo3huyzDHo=</DigestValue>
      </Reference>
      <Reference URI="/ppt/notesSlides/notesSlide7.xml?ContentType=application/vnd.openxmlformats-officedocument.presentationml.notesSlide+xml">
        <DigestMethod Algorithm="http://www.w3.org/2000/09/xmldsig#sha1"/>
        <DigestValue>SHqazs6zYHbHj06T9Lmvl5kn03c=</DigestValue>
      </Reference>
      <Reference URI="/ppt/slideLayouts/slideLayout4.xml?ContentType=application/vnd.openxmlformats-officedocument.presentationml.slideLayout+xml">
        <DigestMethod Algorithm="http://www.w3.org/2000/09/xmldsig#sha1"/>
        <DigestValue>izbKOOFoiMKHsxvcfgl6SKtTfMk=</DigestValue>
      </Reference>
      <Reference URI="/ppt/notesSlides/notesSlide14.xml?ContentType=application/vnd.openxmlformats-officedocument.presentationml.notesSlide+xml">
        <DigestMethod Algorithm="http://www.w3.org/2000/09/xmldsig#sha1"/>
        <DigestValue>pUIl8cMMdipYjmtXQY+5K917uUY=</DigestValue>
      </Reference>
      <Reference URI="/ppt/notesSlides/notesSlide4.xml?ContentType=application/vnd.openxmlformats-officedocument.presentationml.notesSlide+xml">
        <DigestMethod Algorithm="http://www.w3.org/2000/09/xmldsig#sha1"/>
        <DigestValue>mliZI6D7OmyaY94Wfmk1lNrB6e4=</DigestValue>
      </Reference>
      <Reference URI="/ppt/notesSlides/notesSlide13.xml?ContentType=application/vnd.openxmlformats-officedocument.presentationml.notesSlide+xml">
        <DigestMethod Algorithm="http://www.w3.org/2000/09/xmldsig#sha1"/>
        <DigestValue>szKZMJJ2gARlDt7phHwyrOZzIuQ=</DigestValue>
      </Reference>
      <Reference URI="/ppt/slideLayouts/slideLayout5.xml?ContentType=application/vnd.openxmlformats-officedocument.presentationml.slideLayout+xml">
        <DigestMethod Algorithm="http://www.w3.org/2000/09/xmldsig#sha1"/>
        <DigestValue>lQcpcMi7sVOK5anI0PIbKrvUTJM=</DigestValue>
      </Reference>
      <Reference URI="/ppt/notesSlides/notesSlide15.xml?ContentType=application/vnd.openxmlformats-officedocument.presentationml.notesSlide+xml">
        <DigestMethod Algorithm="http://www.w3.org/2000/09/xmldsig#sha1"/>
        <DigestValue>mK+kg1p6ZnDSRD3N98dPs04IQR4=</DigestValue>
      </Reference>
      <Reference URI="/ppt/slideLayouts/slideLayout8.xml?ContentType=application/vnd.openxmlformats-officedocument.presentationml.slideLayout+xml">
        <DigestMethod Algorithm="http://www.w3.org/2000/09/xmldsig#sha1"/>
        <DigestValue>DQGdfja3rJQhSDj/SO1Ozg3RW8U=</DigestValue>
      </Reference>
      <Reference URI="/ppt/media/image2.png?ContentType=image/png">
        <DigestMethod Algorithm="http://www.w3.org/2000/09/xmldsig#sha1"/>
        <DigestValue>JRe3W6+MnfE4+vyva9rDbZYc1Bc=</DigestValue>
      </Reference>
      <Reference URI="/ppt/notesSlides/notesSlide1.xml?ContentType=application/vnd.openxmlformats-officedocument.presentationml.notesSlide+xml">
        <DigestMethod Algorithm="http://www.w3.org/2000/09/xmldsig#sha1"/>
        <DigestValue>v3fgPwH9IaN4VWrVRHLdLnIQQ2k=</DigestValue>
      </Reference>
      <Reference URI="/ppt/media/image4.png?ContentType=image/png">
        <DigestMethod Algorithm="http://www.w3.org/2000/09/xmldsig#sha1"/>
        <DigestValue>pCC8now9G6GN/JCfcAvtb9pNDmc=</DigestValue>
      </Reference>
      <Reference URI="/ppt/slideLayouts/slideLayout13.xml?ContentType=application/vnd.openxmlformats-officedocument.presentationml.slideLayout+xml">
        <DigestMethod Algorithm="http://www.w3.org/2000/09/xmldsig#sha1"/>
        <DigestValue>Wpfw7QG4QXy1Y1HGVryaQB5ip34=</DigestValue>
      </Reference>
      <Reference URI="/ppt/media/image6.png?ContentType=image/png">
        <DigestMethod Algorithm="http://www.w3.org/2000/09/xmldsig#sha1"/>
        <DigestValue>CX3V6qp1mgf9CFAXfXT74z+fTZg=</DigestValue>
      </Reference>
      <Reference URI="/ppt/notesSlides/notesSlide9.xml?ContentType=application/vnd.openxmlformats-officedocument.presentationml.notesSlide+xml">
        <DigestMethod Algorithm="http://www.w3.org/2000/09/xmldsig#sha1"/>
        <DigestValue>ty9QtUi9//B3sl1+0T9JgWfnJ2Q=</DigestValue>
      </Reference>
      <Reference URI="/ppt/media/image16.gif?ContentType=image/gif">
        <DigestMethod Algorithm="http://www.w3.org/2000/09/xmldsig#sha1"/>
        <DigestValue>cmK25TEbIuVef1etAN68N+tHriw=</DigestValue>
      </Reference>
      <Reference URI="/ppt/notesSlides/notesSlide12.xml?ContentType=application/vnd.openxmlformats-officedocument.presentationml.notesSlide+xml">
        <DigestMethod Algorithm="http://www.w3.org/2000/09/xmldsig#sha1"/>
        <DigestValue>l00EMMuDZYT1zz+ggDm+yQl1Kqw=</DigestValue>
      </Reference>
      <Reference URI="/ppt/media/image5.png?ContentType=image/png">
        <DigestMethod Algorithm="http://www.w3.org/2000/09/xmldsig#sha1"/>
        <DigestValue>Yyx03ymuAra0gr1fl4J7peW/lPc=</DigestValue>
      </Reference>
      <Reference URI="/ppt/notesSlides/notesSlide18.xml?ContentType=application/vnd.openxmlformats-officedocument.presentationml.notesSlide+xml">
        <DigestMethod Algorithm="http://www.w3.org/2000/09/xmldsig#sha1"/>
        <DigestValue>6a3YkbSZJzU/4gVCrpjeDvnotyA=</DigestValue>
      </Reference>
      <Reference URI="/ppt/notesMasters/notesMaster1.xml?ContentType=application/vnd.openxmlformats-officedocument.presentationml.notesMaster+xml">
        <DigestMethod Algorithm="http://www.w3.org/2000/09/xmldsig#sha1"/>
        <DigestValue>DFD+zGc/x+ceOlaK6mrcW3N5yYM=</DigestValue>
      </Reference>
      <Reference URI="/ppt/presentation.xml?ContentType=application/vnd.openxmlformats-officedocument.presentationml.presentation.main+xml">
        <DigestMethod Algorithm="http://www.w3.org/2000/09/xmldsig#sha1"/>
        <DigestValue>z0LSURaSzJ/JpW4daYhxFbYLK14=</DigestValue>
      </Reference>
      <Reference URI="/ppt/slides/slide8.xml?ContentType=application/vnd.openxmlformats-officedocument.presentationml.slide+xml">
        <DigestMethod Algorithm="http://www.w3.org/2000/09/xmldsig#sha1"/>
        <DigestValue>Tj4JzrrLSuGQcJStTQvCgboZcZc=</DigestValue>
      </Reference>
      <Reference URI="/ppt/media/image12.wmf?ContentType=image/x-wmf">
        <DigestMethod Algorithm="http://www.w3.org/2000/09/xmldsig#sha1"/>
        <DigestValue>bPmIbLGRqXXc58kYbS+sogq3Tfk=</DigestValue>
      </Reference>
      <Reference URI="/ppt/slides/slide9.xml?ContentType=application/vnd.openxmlformats-officedocument.presentationml.slide+xml">
        <DigestMethod Algorithm="http://www.w3.org/2000/09/xmldsig#sha1"/>
        <DigestValue>aqCOMDwnZEbb4qeViQRtXkFWNzc=</DigestValue>
      </Reference>
      <Reference URI="/ppt/drawings/vmlDrawing2.vml?ContentType=application/vnd.openxmlformats-officedocument.vmlDrawing">
        <DigestMethod Algorithm="http://www.w3.org/2000/09/xmldsig#sha1"/>
        <DigestValue>cDec6ozC7MqVc0rjGBG8cGGauks=</DigestValue>
      </Reference>
      <Reference URI="/ppt/embeddings/oleObject6.bin?ContentType=application/vnd.openxmlformats-officedocument.oleObject">
        <DigestMethod Algorithm="http://www.w3.org/2000/09/xmldsig#sha1"/>
        <DigestValue>012WtULNa9qmHDFn9QU9FsJTc+k=</DigestValue>
      </Reference>
      <Reference URI="/ppt/slides/slide7.xml?ContentType=application/vnd.openxmlformats-officedocument.presentationml.slide+xml">
        <DigestMethod Algorithm="http://www.w3.org/2000/09/xmldsig#sha1"/>
        <DigestValue>UyZDf2HOIAfbNLJnH6zUxe9egpQ=</DigestValue>
      </Reference>
      <Reference URI="/ppt/embeddings/oleObject3.bin?ContentType=application/vnd.openxmlformats-officedocument.oleObject">
        <DigestMethod Algorithm="http://www.w3.org/2000/09/xmldsig#sha1"/>
        <DigestValue>hNDbclAQcVkIBrhZLy9pXKxbkkI=</DigestValue>
      </Reference>
      <Reference URI="/ppt/slides/slide6.xml?ContentType=application/vnd.openxmlformats-officedocument.presentationml.slide+xml">
        <DigestMethod Algorithm="http://www.w3.org/2000/09/xmldsig#sha1"/>
        <DigestValue>hUebcG/oNza/cPFRKUIjtg5TiI8=</DigestValue>
      </Reference>
      <Reference URI="/ppt/media/image9.wmf?ContentType=image/x-wmf">
        <DigestMethod Algorithm="http://www.w3.org/2000/09/xmldsig#sha1"/>
        <DigestValue>ko0DSBtMJQtyPcWKMzeTXgHvbUE=</DigestValue>
      </Reference>
      <Reference URI="/ppt/notesSlides/notesSlide19.xml?ContentType=application/vnd.openxmlformats-officedocument.presentationml.notesSlide+xml">
        <DigestMethod Algorithm="http://www.w3.org/2000/09/xmldsig#sha1"/>
        <DigestValue>l3sjfeaYXxXN3UbrCxAFKcylKZQ=</DigestValue>
      </Reference>
      <Reference URI="/ppt/slides/slide10.xml?ContentType=application/vnd.openxmlformats-officedocument.presentationml.slide+xml">
        <DigestMethod Algorithm="http://www.w3.org/2000/09/xmldsig#sha1"/>
        <DigestValue>5tRWJs588QytFg8SgB6jmPl/PDQ=</DigestValue>
      </Reference>
      <Reference URI="/ppt/media/image13.wmf?ContentType=image/x-wmf">
        <DigestMethod Algorithm="http://www.w3.org/2000/09/xmldsig#sha1"/>
        <DigestValue>2TWu0CnASkeB9Z+R9/lca7gCcew=</DigestValue>
      </Reference>
      <Reference URI="/ppt/slides/slide11.xml?ContentType=application/vnd.openxmlformats-officedocument.presentationml.slide+xml">
        <DigestMethod Algorithm="http://www.w3.org/2000/09/xmldsig#sha1"/>
        <DigestValue>wWMVh9SId9SN0klsC18PSCFSus4=</DigestValue>
      </Reference>
      <Reference URI="/ppt/tableStyles.xml?ContentType=application/vnd.openxmlformats-officedocument.presentationml.tableStyles+xml">
        <DigestMethod Algorithm="http://www.w3.org/2000/09/xmldsig#sha1"/>
        <DigestValue>Sb/RPtAhmbAEvwoBmllvEndY2SY=</DigestValue>
      </Reference>
      <Reference URI="/ppt/slides/slide5.xml?ContentType=application/vnd.openxmlformats-officedocument.presentationml.slide+xml">
        <DigestMethod Algorithm="http://www.w3.org/2000/09/xmldsig#sha1"/>
        <DigestValue>DtRKChl2aCB0LaRSguSRkbJPSFg=</DigestValue>
      </Reference>
      <Reference URI="/ppt/viewProps.xml?ContentType=application/vnd.openxmlformats-officedocument.presentationml.viewProps+xml">
        <DigestMethod Algorithm="http://www.w3.org/2000/09/xmldsig#sha1"/>
        <DigestValue>4WUjeXVq6VbBM9nM7sxlyfMcuAM=</DigestValue>
      </Reference>
      <Reference URI="/ppt/slides/slide14.xml?ContentType=application/vnd.openxmlformats-officedocument.presentationml.slide+xml">
        <DigestMethod Algorithm="http://www.w3.org/2000/09/xmldsig#sha1"/>
        <DigestValue>1+dOg3MZWlgUv+8BGa+z+varJ6I=</DigestValue>
      </Reference>
      <Reference URI="/ppt/presProps.xml?ContentType=application/vnd.openxmlformats-officedocument.presentationml.presProps+xml">
        <DigestMethod Algorithm="http://www.w3.org/2000/09/xmldsig#sha1"/>
        <DigestValue>ouNMZfBOgZ5Z6l/HExbcnHI8mT4=</DigestValue>
      </Reference>
      <Reference URI="/ppt/slides/slide13.xml?ContentType=application/vnd.openxmlformats-officedocument.presentationml.slide+xml">
        <DigestMethod Algorithm="http://www.w3.org/2000/09/xmldsig#sha1"/>
        <DigestValue>bR85sM3QJ9DtzWPHr9FloCrqQzU=</DigestValue>
      </Reference>
      <Reference URI="/ppt/embeddings/oleObject4.bin?ContentType=application/vnd.openxmlformats-officedocument.oleObject">
        <DigestMethod Algorithm="http://www.w3.org/2000/09/xmldsig#sha1"/>
        <DigestValue>3dEjTv5WA5dL0eNqTw+VBDgdktw=</DigestValue>
      </Reference>
      <Reference URI="/ppt/slides/slide12.xml?ContentType=application/vnd.openxmlformats-officedocument.presentationml.slide+xml">
        <DigestMethod Algorithm="http://www.w3.org/2000/09/xmldsig#sha1"/>
        <DigestValue>lrGSJzgJk9U/jF2ro4mnpTFndJ0=</DigestValue>
      </Reference>
      <Reference URI="/ppt/media/image11.emf?ContentType=image/x-emf">
        <DigestMethod Algorithm="http://www.w3.org/2000/09/xmldsig#sha1"/>
        <DigestValue>n+D7Fsm53poqpGJQwd/miSlAzio=</DigestValue>
      </Reference>
      <Reference URI="/ppt/media/image10.wmf?ContentType=image/x-wmf">
        <DigestMethod Algorithm="http://www.w3.org/2000/09/xmldsig#sha1"/>
        <DigestValue>yXgAYNl2SHRq1oums+Bagy7Z6oc=</DigestValue>
      </Reference>
      <Reference URI="/ppt/slides/slide15.xml?ContentType=application/vnd.openxmlformats-officedocument.presentationml.slide+xml">
        <DigestMethod Algorithm="http://www.w3.org/2000/09/xmldsig#sha1"/>
        <DigestValue>Jv1FIgdF5L9nWblVBaj4iHPyxeY=</DigestValue>
      </Reference>
      <Reference URI="/ppt/embeddings/oleObject1.bin?ContentType=application/vnd.openxmlformats-officedocument.oleObject">
        <DigestMethod Algorithm="http://www.w3.org/2000/09/xmldsig#sha1"/>
        <DigestValue>lD6rzEBEq7lLLRZpOfIyTodr/KY=</DigestValue>
      </Reference>
      <Reference URI="/ppt/charts/chart2.xml?ContentType=application/vnd.openxmlformats-officedocument.drawingml.chart+xml">
        <DigestMethod Algorithm="http://www.w3.org/2000/09/xmldsig#sha1"/>
        <DigestValue>y0cnN0Sh1bcdbxhegx/Ad7AcxJM=</DigestValue>
      </Reference>
      <Reference URI="/ppt/slides/slide18.xml?ContentType=application/vnd.openxmlformats-officedocument.presentationml.slide+xml">
        <DigestMethod Algorithm="http://www.w3.org/2000/09/xmldsig#sha1"/>
        <DigestValue>uQTFhjleUxQWoKgP+da5PptROmI=</DigestValue>
      </Reference>
      <Reference URI="/ppt/media/image18.gif?ContentType=image/gif">
        <DigestMethod Algorithm="http://www.w3.org/2000/09/xmldsig#sha1"/>
        <DigestValue>QSIwmqw9WRcNQida9jc48Zz1nHk=</DigestValue>
      </Reference>
      <Reference URI="/ppt/slides/slide21.xml?ContentType=application/vnd.openxmlformats-officedocument.presentationml.slide+xml">
        <DigestMethod Algorithm="http://www.w3.org/2000/09/xmldsig#sha1"/>
        <DigestValue>ERPmOron3Eg1SJPZ7JaHmvaavFw=</DigestValue>
      </Reference>
      <Reference URI="/ppt/embeddings/Microsoft_Excel_Worksheet2.xlsx?ContentType=application/vnd.openxmlformats-officedocument.spreadsheetml.sheet">
        <DigestMethod Algorithm="http://www.w3.org/2000/09/xmldsig#sha1"/>
        <DigestValue>rPlm8sHA3tCJuWh13/YjY6jqOCI=</DigestValue>
      </Reference>
      <Reference URI="/ppt/slides/slide19.xml?ContentType=application/vnd.openxmlformats-officedocument.presentationml.slide+xml">
        <DigestMethod Algorithm="http://www.w3.org/2000/09/xmldsig#sha1"/>
        <DigestValue>ujvQYhoYmTj0S0JC3L3ZWeII0OI=</DigestValue>
      </Reference>
      <Reference URI="/ppt/media/image17.gif?ContentType=image/gif">
        <DigestMethod Algorithm="http://www.w3.org/2000/09/xmldsig#sha1"/>
        <DigestValue>xslguj+zPImtNK3v27p8mlgE0zg=</DigestValue>
      </Reference>
      <Reference URI="/ppt/slideMasters/slideMaster1.xml?ContentType=application/vnd.openxmlformats-officedocument.presentationml.slideMaster+xml">
        <DigestMethod Algorithm="http://www.w3.org/2000/09/xmldsig#sha1"/>
        <DigestValue>KjNVEs+hMrq22wRELJ7QtA9+cQo=</DigestValue>
      </Reference>
      <Reference URI="/ppt/embeddings/oleObject7.bin?ContentType=application/vnd.openxmlformats-officedocument.oleObject">
        <DigestMethod Algorithm="http://www.w3.org/2000/09/xmldsig#sha1"/>
        <DigestValue>R0CQEv994qhPuzz3558+aapyeFY=</DigestValue>
      </Reference>
      <Reference URI="/ppt/slides/slide20.xml?ContentType=application/vnd.openxmlformats-officedocument.presentationml.slide+xml">
        <DigestMethod Algorithm="http://www.w3.org/2000/09/xmldsig#sha1"/>
        <DigestValue>ix5C2b6vNu2cONKoWlK0Fhy6foU=</DigestValue>
      </Reference>
      <Reference URI="/ppt/slides/slide16.xml?ContentType=application/vnd.openxmlformats-officedocument.presentationml.slide+xml">
        <DigestMethod Algorithm="http://www.w3.org/2000/09/xmldsig#sha1"/>
        <DigestValue>8Dpb2mAmWo3rdCoUrlYq94gWJuI=</DigestValue>
      </Reference>
      <Reference URI="/ppt/slides/slide3.xml?ContentType=application/vnd.openxmlformats-officedocument.presentationml.slide+xml">
        <DigestMethod Algorithm="http://www.w3.org/2000/09/xmldsig#sha1"/>
        <DigestValue>uP3Px8xs7v0oqWMJGAn/Rc0a1IE=</DigestValue>
      </Reference>
      <Reference URI="/ppt/slides/slide2.xml?ContentType=application/vnd.openxmlformats-officedocument.presentationml.slide+xml">
        <DigestMethod Algorithm="http://www.w3.org/2000/09/xmldsig#sha1"/>
        <DigestValue>8ELqO+1oJCdX6YyhGGXiDj2Wz3Y=</DigestValue>
      </Reference>
      <Reference URI="/ppt/slides/slide1.xml?ContentType=application/vnd.openxmlformats-officedocument.presentationml.slide+xml">
        <DigestMethod Algorithm="http://www.w3.org/2000/09/xmldsig#sha1"/>
        <DigestValue>0FGHYLJpTnTfNuSYbBKjWzhmRN4=</DigestValue>
      </Reference>
      <Reference URI="/ppt/embeddings/oleObject2.bin?ContentType=application/vnd.openxmlformats-officedocument.oleObject">
        <DigestMethod Algorithm="http://www.w3.org/2000/09/xmldsig#sha1"/>
        <DigestValue>vDCXiUb6SphakJ5T8IFI008Y2yA=</DigestValue>
      </Reference>
      <Reference URI="/ppt/slides/slide17.xml?ContentType=application/vnd.openxmlformats-officedocument.presentationml.slide+xml">
        <DigestMethod Algorithm="http://www.w3.org/2000/09/xmldsig#sha1"/>
        <DigestValue>h/GucwK0udDYMAYEUE1J24lViNY=</DigestValue>
      </Reference>
      <Reference URI="/ppt/embeddings/Microsoft_Excel_Worksheet1.xlsx?ContentType=application/vnd.openxmlformats-officedocument.spreadsheetml.sheet">
        <DigestMethod Algorithm="http://www.w3.org/2000/09/xmldsig#sha1"/>
        <DigestValue>arjVk9g6WJBCZCi1VIXENddIAy8=</DigestValue>
      </Reference>
      <Reference URI="/ppt/embeddings/oleObject5.bin?ContentType=application/vnd.openxmlformats-officedocument.oleObject">
        <DigestMethod Algorithm="http://www.w3.org/2000/09/xmldsig#sha1"/>
        <DigestValue>42nX0gTNn38yeylFAVqmJtmRpGo=</DigestValue>
      </Reference>
      <Reference URI="/ppt/slides/slide4.xml?ContentType=application/vnd.openxmlformats-officedocument.presentationml.slide+xml">
        <DigestMethod Algorithm="http://www.w3.org/2000/09/xmldsig#sha1"/>
        <DigestValue>XbO2gVq44fSOuCZHIKk8PsWV9gA=</DigestValue>
      </Reference>
      <Reference URI="/ppt/media/image14.gif?ContentType=image/gif">
        <DigestMethod Algorithm="http://www.w3.org/2000/09/xmldsig#sha1"/>
        <DigestValue>bM82PLurhMUtVXNUTBiygoTs+X8=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notesMasters/_rels/notesMaster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UK+aZXLskzfb720BpdJb+pH62O8=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drawings/_rels/vmlDrawing3.v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etC9SdRKIllYxOu0+M7KQhIXCQs=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charts/_rels/chart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7WrdHtkVKJXoYiZuOStc61yeQT8=</DigestValue>
      </Reference>
      <Reference URI="/ppt/charts/_rels/chart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juxPFUhepx9bf9anXJUfZ7+Baok=</DigestValue>
      </Reference>
      <Reference URI="/_rels/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zU3xVjYU7a1ax8o9OQBgdxm5bvU=</DigestValue>
      </Reference>
      <Reference URI="/ppt/slides/_rels/slide2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yqNvOjPTrJ1GdowzZSFIqnWe9GE=</DigestValue>
      </Reference>
      <Reference URI="/ppt/slideLayouts/_rels/slideLayout1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s/_rels/slide2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Im1VEakxNG4Q4FfNoSpURh/XO34=</DigestValue>
      </Reference>
      <Reference URI="/ppt/notesSlides/_rels/notesSlide19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YJzda+iywkcTQGt9uX69Tcyda0I=</DigestValue>
      </Reference>
      <Reference URI="/ppt/notesSlides/_rels/notesSlide18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YumNxGLL23kxQFn2mvJg3XGa8FA=</DigestValue>
      </Reference>
      <Reference URI="/ppt/notesSlides/_rels/notesSlide13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nBUfyyejnpfAfNZLjkmi9hNr0As=</DigestValue>
      </Reference>
      <Reference URI="/ppt/slides/_rels/slide19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mlWVDAJYMnxA1FACz9lZa+iPMpY=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hHS2o5q+zmLMHI2SXXV+VX5SMXs=</DigestValue>
      </Reference>
      <Reference URI="/ppt/notesSlides/_rels/notesSlide17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MTREjyMMcgpM+Ek40ZEjb9K8ZGM=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/Y3KhFAPQRuVFhX/BynrIJJsBC8=</DigestValue>
      </Reference>
      <Reference URI="/ppt/slides/_rels/slide14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qwlQmPYQwzT12vLASeHyMD4Zv1U=</DigestValue>
      </Reference>
      <Reference URI="/ppt/drawings/_rels/vmlDrawing2.v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RuIw9qxj5+gp5qtg5KO3kj5WjrU=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QLnOwLbQlATqU3toJb1oz3R1r0M=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Kus9KbxRzgKIalG59Gaipq1Jxgk=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RcaJBIL/2kglhI0nbj+8jtTnUEk=</DigestValue>
      </Reference>
      <Reference URI="/ppt/slides/_rels/slide18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HAnMV7ZwFlXu8zgTqsNtMU+QR08=</DigestValue>
      </Reference>
      <Reference URI="/ppt/notesSlides/_rels/notesSlide16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D2SZAp7tlKppj04fD6A9+/cpiBo=</DigestValue>
      </Reference>
      <Reference URI="/ppt/notesSlides/_rels/notesSlide5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7riYAeLdOeMO2L33BrGMqeF+Hsg=</DigestValue>
      </Reference>
      <Reference URI="/ppt/notesSlides/_rels/notesSlide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bMPy/f7NMIfDLaonDPJAOJKCtgw=</DigestValue>
      </Reference>
      <Reference URI="/ppt/notesSlides/_rels/notesSlide9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0OrEs7gZ+FT6llQan3DZp1ZkYUY=</DigestValue>
      </Reference>
      <Reference URI="/ppt/notesSlides/_rels/notesSlide4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7GkUFDm59XcYZQTN5mUm7HmfLig=</DigestValue>
      </Reference>
      <Reference URI="/ppt/notesSlides/_rels/notesSlide12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3dYQrDxcuhzCJ+9anmewcBEXCJ0=</DigestValue>
      </Reference>
      <Reference URI="/ppt/notesSlides/_rels/notesSlide20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zzEUcAU6Y6OxhKn6ALU4/wCBRNs=</DigestValue>
      </Reference>
      <Reference URI="/ppt/notesSlides/_rels/notesSlide7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tOFZhLkPi+sOA8h7Onmxua+YXYA=</DigestValue>
      </Reference>
      <Reference URI="/ppt/notesSlides/_rels/notesSlide15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s3lBy59uK+MCRFAjcc36z76iYN4=</DigestValue>
      </Reference>
      <Reference URI="/ppt/notesSlides/_rels/notesSlide2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Sw6phtcjtO33d7N2KiU6tZ4Rxmk=</DigestValue>
      </Reference>
      <Reference URI="/ppt/notesSlides/_rels/notesSlide3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/tkmKStn5xZf9fkA1GD6N6vE/tk=</DigestValue>
      </Reference>
      <Reference URI="/ppt/notesSlides/_rels/notesSlide14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R/dNDZ/G1Hk+EAjMe4vQBFOEuLg=</DigestValue>
      </Reference>
      <Reference URI="/ppt/notesSlides/_rels/notesSlide8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wmO25OC3dfmPFgAKMuSD8+huPcU=</DigestValue>
      </Reference>
      <Reference URI="/ppt/notesSlides/_rels/notesSlide6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fQlpZZ3Qdh692oTyEsFludkYjA0=</DigestValue>
      </Reference>
      <Reference URI="/ppt/notesSlides/_rels/notesSlide1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2fg6f4unX4J/fEgUq+Z2TceXn+U=</DigestValue>
      </Reference>
      <Reference URI="/ppt/notesSlides/_rels/notesSlide10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IYBUh88vPVkCUORZ3/TL2yRj0J4=</DigestValue>
      </Reference>
      <Reference URI="/ppt/slides/_rels/slide1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6BiWMwHL6jSvmCEVzk/7B+Xf7mY=</DigestValue>
      </Reference>
      <Reference URI="/ppt/slides/_rels/slide11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FHplRD6xZSc2EFbYz5g0z0lSGAo=</DigestValue>
      </Reference>
      <Reference URI="/ppt/slides/_rels/slide17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/D22JoIGK+hPBabD4o9WyQWlcT8=</DigestValue>
      </Reference>
      <Reference URI="/ppt/slides/_rels/slide16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YrkIfMKQqVAaTJBM2LvKWiGl4SA=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Pd9/z4LFu0TlJmNg7aXlAdlSZ/k=</DigestValue>
      </Reference>
      <Reference URI="/ppt/slides/_rels/slide15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+e4aJ3du/ZwiVceIbTkzsHbfWs0=</DigestValue>
      </Reference>
      <Reference URI="/ppt/slides/_rels/slide10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IcOqeKVwDtuCHNxmHE57gfwN5g0=</DigestValue>
      </Reference>
      <Reference URI="/ppt/drawings/_rels/vmlDrawing1.v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QWFMVRX+ZGvw7I+5D04j9OWAFrw=</DigestValue>
      </Reference>
      <Reference URI="/ppt/slides/_rels/slide1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/q+qYkDg4eeZ0LNp5IL+VhvbdW0=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4+b3j5Ozihn2/2Qvib9G8tfrlq4=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+97LOFfI1gQOvt/3r7nEUJVBi8o=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13"/>
            <mdssi:RelationshipReference SourceId="rId18"/>
            <mdssi:RelationshipReference SourceId="rId26"/>
            <mdssi:RelationshipReference SourceId="rId3"/>
            <mdssi:RelationshipReference SourceId="rId21"/>
            <mdssi:RelationshipReference SourceId="rId7"/>
            <mdssi:RelationshipReference SourceId="rId12"/>
            <mdssi:RelationshipReference SourceId="rId17"/>
            <mdssi:RelationshipReference SourceId="rId25"/>
            <mdssi:RelationshipReference SourceId="rId2"/>
            <mdssi:RelationshipReference SourceId="rId16"/>
            <mdssi:RelationshipReference SourceId="rId20"/>
            <mdssi:RelationshipReference SourceId="rId1"/>
            <mdssi:RelationshipReference SourceId="rId6"/>
            <mdssi:RelationshipReference SourceId="rId11"/>
            <mdssi:RelationshipReference SourceId="rId24"/>
            <mdssi:RelationshipReference SourceId="rId5"/>
            <mdssi:RelationshipReference SourceId="rId15"/>
            <mdssi:RelationshipReference SourceId="rId23"/>
            <mdssi:RelationshipReference SourceId="rId10"/>
            <mdssi:RelationshipReference SourceId="rId19"/>
            <mdssi:RelationshipReference SourceId="rId4"/>
            <mdssi:RelationshipReference SourceId="rId9"/>
            <mdssi:RelationshipReference SourceId="rId14"/>
            <mdssi:RelationshipReference SourceId="rId22"/>
            <mdssi:RelationshipReference SourceId="rId27"/>
          </Transform>
          <Transform Algorithm="http://www.w3.org/TR/2001/REC-xml-c14n-20010315"/>
        </Transforms>
        <DigestMethod Algorithm="http://www.w3.org/2000/09/xmldsig#sha1"/>
        <DigestValue>z42G/ugABBJRjgBptLpD8dikGTQ=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13"/>
            <mdssi:RelationshipReference SourceId="rId3"/>
            <mdssi:RelationshipReference SourceId="rId7"/>
            <mdssi:RelationshipReference SourceId="rId12"/>
            <mdssi:RelationshipReference SourceId="rId2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5"/>
            <mdssi:RelationshipReference SourceId="rId10"/>
            <mdssi:RelationshipReference SourceId="rId4"/>
            <mdssi:RelationshipReference SourceId="rId9"/>
            <mdssi:RelationshipReference SourceId="rId14"/>
          </Transform>
          <Transform Algorithm="http://www.w3.org/TR/2001/REC-xml-c14n-20010315"/>
        </Transforms>
        <DigestMethod Algorithm="http://www.w3.org/2000/09/xmldsig#sha1"/>
        <DigestValue>QfWpPvp4loDk2ctlmOy2HIvCcfM=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12"/>
            <mdssi:RelationshipReference SourceId="rId2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05ApEq7O8HsleNc0tdeyvpJs+KE=</DigestValue>
      </Reference>
    </Manifest>
    <SignatureProperties>
      <SignatureProperty Id="idSignatureTime" Target="#idPackageSignature">
        <mdssi:SignatureTime>
          <mdssi:Format>YYYY-MM-DDThh:mm:ssTZD</mdssi:Format>
          <mdssi:Value>2012-02-22T16:55:12Z</mdssi:Value>
        </mdssi:SignatureTime>
      </SignatureProperty>
    </SignatureProperties>
  </Object>
  <Object Id="idOfficeObject">
    <SignatureProperties>
      <SignatureProperty Id="idOfficeV1Details" Target="idPackageSignature">
        <SignatureInfoV1 xmlns="http://schemas.microsoft.com/office/2006/digsig">
          <SetupID/>
          <SignatureText/>
          <SignatureImage/>
          <SignatureComments>final</SignatureComments>
          <WindowsVersion>6.1</WindowsVersion>
          <OfficeVersion>14.0</OfficeVersion>
          <ApplicationVersion>14.0</ApplicationVersion>
          <Monitors>2</Monitors>
          <HorizontalResolution>1680</HorizontalResolution>
          <VerticalResolution>1050</VerticalResolution>
          <ColorDepth>32</ColorDepth>
          <SignatureProviderId>{00000000-0000-0000-0000-000000000000}</SignatureProviderId>
          <SignatureProviderUrl/>
          <SignatureProviderDetails>9</SignatureProviderDetails>
          <ManifestHashAlgorithm>http://www.w3.org/2000/09/xmldsig#sha1</ManifestHashAlgorithm>
          <SignatureType>1</SignatureType>
        </SignatureInfoV1>
      </SignatureProperty>
    </SignatureProperties>
  </Object>
  <Object>
    <xd:QualifyingProperties xmlns:xd="http://uri.etsi.org/01903/v1.3.2#" Target="#idPackageSignature">
      <xd:SignedProperties Id="idSignedProperties">
        <xd:SignedSignatureProperties>
          <xd:SigningTime>2012-02-22T16:55:12Z</xd:SigningTime>
          <xd:SigningCertificate>
            <xd:Cert>
              <xd:CertDigest>
                <DigestMethod Algorithm="http://www.w3.org/2000/09/xmldsig#sha1"/>
                <DigestValue>xKNelKX86RCMT9GD/6q1qNhIdlk=</DigestValue>
              </xd:CertDigest>
              <xd:IssuerSerial>
                <X509IssuerName>CN=VeriSign Class 1 Individual Subscriber CA - G3, OU=Persona Not Validated, OU=Terms of use at https://www.verisign.com/rpa (c)09, OU=VeriSign Trust Network, O="VeriSign, Inc.", C=US</X509IssuerName>
                <X509SerialNumber>153041324338605737281533480730267901819</X509SerialNumber>
              </xd:IssuerSerial>
            </xd:Cert>
          </xd:SigningCertificate>
          <xd:SignaturePolicyIdentifier>
            <xd:SignaturePolicyImplied/>
          </xd:SignaturePolicyIdentifier>
        </xd:SignedSignatureProperties>
      </xd:SignedProperties>
      <xd:UnsignedProperties/>
    </xd:Qualifying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Office PowerPoint</Application>
  <PresentationFormat>On-screen Show (4:3)</PresentationFormat>
  <Paragraphs>142</Paragraphs>
  <Slides>21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Times New Roman</vt:lpstr>
      <vt:lpstr>Wingdings</vt:lpstr>
      <vt:lpstr>Symbol</vt:lpstr>
      <vt:lpstr>Default Design</vt:lpstr>
      <vt:lpstr>Microsoft Equation 3.0</vt:lpstr>
      <vt:lpstr>Looking Beyond The Event Horizon: Modeling the Synapse</vt:lpstr>
      <vt:lpstr>Introduction</vt:lpstr>
      <vt:lpstr>A Simulation of Cell-to-Cell Contact</vt:lpstr>
      <vt:lpstr>Why Simulate Cell-to-Cell Contact?</vt:lpstr>
      <vt:lpstr>The Contact Area (Synapse)</vt:lpstr>
      <vt:lpstr>Defining the Characteristics of Different Types of Molecules</vt:lpstr>
      <vt:lpstr>Release, Diffusion, and Binding</vt:lpstr>
      <vt:lpstr>Calculating Diffusion</vt:lpstr>
      <vt:lpstr>Calculating Binding and Release</vt:lpstr>
      <vt:lpstr>Three Patterns of Binding</vt:lpstr>
      <vt:lpstr>The Event Horizon Appears when Both Molecules are Mobile</vt:lpstr>
      <vt:lpstr>Testing the System</vt:lpstr>
      <vt:lpstr>The Expected Binding is Observed</vt:lpstr>
      <vt:lpstr>Modeling the Effects of LFA-1 (CD11a/CD18) Activation</vt:lpstr>
      <vt:lpstr>One Minute of LFA-1 Activation and ICAM-1 Binding</vt:lpstr>
      <vt:lpstr>Simulating T cell Activation (random diffusion)</vt:lpstr>
      <vt:lpstr>Simulating T cell Activation (directed diffusion of the TCR and large molecule)</vt:lpstr>
      <vt:lpstr>Observations and Conclusions</vt:lpstr>
      <vt:lpstr>Acknowledgements</vt:lpstr>
      <vt:lpstr>PowerPoint Presentation</vt:lpstr>
      <vt:lpstr>The Representation of Cells, Molecules, and the Synapse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2012-02-22T16:54:21Z</dcterms:created>
  <dcterms:modified xsi:type="dcterms:W3CDTF">2012-02-22T16:55:06Z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