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igs" ContentType="application/vnd.openxmlformats-package.digital-signature-origin"/>
  <Default Extension="wmv" ContentType="video/x-ms-wmv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83" r:id="rId4"/>
    <p:sldId id="261" r:id="rId5"/>
    <p:sldId id="262" r:id="rId6"/>
    <p:sldId id="260" r:id="rId7"/>
    <p:sldId id="280" r:id="rId8"/>
    <p:sldId id="266" r:id="rId9"/>
    <p:sldId id="267" r:id="rId10"/>
    <p:sldId id="268" r:id="rId11"/>
    <p:sldId id="274" r:id="rId12"/>
    <p:sldId id="275" r:id="rId13"/>
    <p:sldId id="273" r:id="rId14"/>
    <p:sldId id="264" r:id="rId15"/>
    <p:sldId id="270" r:id="rId16"/>
    <p:sldId id="265" r:id="rId17"/>
    <p:sldId id="276" r:id="rId18"/>
    <p:sldId id="277" r:id="rId19"/>
    <p:sldId id="278" r:id="rId20"/>
    <p:sldId id="279" r:id="rId21"/>
    <p:sldId id="257" r:id="rId22"/>
    <p:sldId id="258" r:id="rId23"/>
    <p:sldId id="259" r:id="rId24"/>
    <p:sldId id="282" r:id="rId25"/>
    <p:sldId id="271" r:id="rId26"/>
    <p:sldId id="272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FF00"/>
    <a:srgbClr val="FF0000"/>
    <a:srgbClr val="F51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6449" autoAdjust="0"/>
  </p:normalViewPr>
  <p:slideViewPr>
    <p:cSldViewPr>
      <p:cViewPr varScale="1">
        <p:scale>
          <a:sx n="98" d="100"/>
          <a:sy n="98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BDEF0-0225-4BD8-A50D-4B25AC4BD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7C45B-B5E0-4CA2-9CE8-6959ED0FD19F}" type="slidenum">
              <a:rPr lang="en-US"/>
              <a:pPr/>
              <a:t>2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antigen presenting cells, such as Macrophages, ingest bacteria they present peptides thereof within MHC class II.  The recognition of such foreign peptides can lead to the activation of T cells; which then results in synapse formation.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27720-BBA5-415C-8B30-38F0E88D5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83003-D0B7-4043-AB9B-681760D56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120DF-9B36-4440-83E6-3606FE103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F0F156-A69F-4E1F-925F-6183A9D8A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994B12-66D0-490A-8179-AAA147392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5E6C37-3DAA-4354-8F5F-F1EBE35E4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EF30D-8668-422B-9405-A46E8F4A7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AD16E-7A25-46EE-89DD-8629427AC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5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1A4C3-4B51-4777-8A09-3684C996F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0DECE-8923-4A43-A3C2-2047AC320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E421-8ADA-445F-8F19-AD5868BFC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E97C-D732-4053-B7A8-C822CF28D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C0DAA-5392-47FD-A4A3-BB51AC279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136BB-FF1F-469E-B10E-0BDD82661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9851-8DB1-44A6-928D-4FA50792B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2387EA-259E-431A-9447-74E3B3F5E9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51E30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v"/><Relationship Id="rId7" Type="http://schemas.openxmlformats.org/officeDocument/2006/relationships/image" Target="../media/image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wm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Close Encounters of the Cellular Kind:</a:t>
            </a:r>
            <a:br>
              <a:rPr lang="en-US"/>
            </a:br>
            <a:r>
              <a:rPr lang="en-US"/>
              <a:t>Modeling T Cell Activation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Yves Konigshofer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Microbiology and Immunology</a:t>
            </a:r>
          </a:p>
          <a:p>
            <a:pPr>
              <a:lnSpc>
                <a:spcPct val="90000"/>
              </a:lnSpc>
            </a:pPr>
            <a:r>
              <a:rPr lang="en-US" sz="2000"/>
              <a:t>Friday Noon Seminar</a:t>
            </a:r>
          </a:p>
          <a:p>
            <a:pPr>
              <a:lnSpc>
                <a:spcPct val="90000"/>
              </a:lnSpc>
            </a:pPr>
            <a:r>
              <a:rPr lang="en-US" sz="2000"/>
              <a:t>28 January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stacked_mo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3659188" cy="48768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Rate of Diffusion Affects the Second Phase</a:t>
            </a:r>
          </a:p>
        </p:txBody>
      </p:sp>
      <p:pic>
        <p:nvPicPr>
          <p:cNvPr id="40965" name="Picture 5" descr="13D_14D_15D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572000" cy="3529013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cell radii = 5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pPr>
              <a:lnSpc>
                <a:spcPct val="90000"/>
              </a:lnSpc>
            </a:pPr>
            <a:r>
              <a:rPr lang="en-US" sz="1800"/>
              <a:t>contact area radius = 4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pPr>
              <a:lnSpc>
                <a:spcPct val="90000"/>
              </a:lnSpc>
            </a:pPr>
            <a:r>
              <a:rPr lang="en-US" sz="1800"/>
              <a:t>k</a:t>
            </a:r>
            <a:r>
              <a:rPr lang="en-US" sz="1800" baseline="-25000"/>
              <a:t>on</a:t>
            </a:r>
            <a:r>
              <a:rPr lang="en-US" sz="1800"/>
              <a:t> = 1.57x10</a:t>
            </a:r>
            <a:r>
              <a:rPr lang="en-US" sz="1800" baseline="30000"/>
              <a:t>3</a:t>
            </a:r>
            <a:r>
              <a:rPr lang="en-US" sz="1800"/>
              <a:t> M</a:t>
            </a:r>
            <a:r>
              <a:rPr lang="en-US" sz="1800" baseline="30000"/>
              <a:t>-1</a:t>
            </a:r>
            <a:r>
              <a:rPr lang="en-US" sz="1800"/>
              <a:t>s</a:t>
            </a:r>
            <a:r>
              <a:rPr lang="en-US" sz="18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1800"/>
              <a:t>k</a:t>
            </a:r>
            <a:r>
              <a:rPr lang="en-US" sz="1800" baseline="-25000"/>
              <a:t>off</a:t>
            </a:r>
            <a:r>
              <a:rPr lang="en-US" sz="1800"/>
              <a:t> = 0.063 s</a:t>
            </a:r>
            <a:r>
              <a:rPr lang="en-US" sz="18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1800"/>
              <a:t>D = 1x10</a:t>
            </a:r>
            <a:r>
              <a:rPr lang="en-US" sz="1800" baseline="30000"/>
              <a:t>-13</a:t>
            </a:r>
            <a:r>
              <a:rPr lang="en-US" sz="1800"/>
              <a:t> m</a:t>
            </a:r>
            <a:r>
              <a:rPr lang="en-US" sz="1800" baseline="30000"/>
              <a:t>2</a:t>
            </a:r>
            <a:r>
              <a:rPr lang="en-US" sz="1800"/>
              <a:t>s</a:t>
            </a:r>
            <a:r>
              <a:rPr lang="en-US" sz="18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1800"/>
              <a:t>60,000 immobile</a:t>
            </a:r>
          </a:p>
          <a:p>
            <a:pPr>
              <a:lnSpc>
                <a:spcPct val="90000"/>
              </a:lnSpc>
            </a:pPr>
            <a:r>
              <a:rPr lang="en-US" sz="1800"/>
              <a:t>19,000 mobile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red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 = 1x10</a:t>
            </a:r>
            <a:r>
              <a:rPr lang="en-US" sz="1800" baseline="30000"/>
              <a:t>-13</a:t>
            </a:r>
            <a:r>
              <a:rPr lang="en-US" sz="1800"/>
              <a:t> m</a:t>
            </a:r>
            <a:r>
              <a:rPr lang="en-US" sz="1800" baseline="30000"/>
              <a:t>2</a:t>
            </a:r>
            <a:r>
              <a:rPr lang="en-US" sz="1800"/>
              <a:t>s</a:t>
            </a:r>
            <a:r>
              <a:rPr lang="en-US" sz="1800" baseline="30000"/>
              <a:t>-1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06600"/>
                </a:solidFill>
              </a:rPr>
              <a:t>green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 = 1x10</a:t>
            </a:r>
            <a:r>
              <a:rPr lang="en-US" sz="1800" baseline="30000"/>
              <a:t>-14</a:t>
            </a:r>
            <a:r>
              <a:rPr lang="en-US" sz="1800"/>
              <a:t> m</a:t>
            </a:r>
            <a:r>
              <a:rPr lang="en-US" sz="1800" baseline="30000"/>
              <a:t>2</a:t>
            </a:r>
            <a:r>
              <a:rPr lang="en-US" sz="1800"/>
              <a:t>s</a:t>
            </a:r>
            <a:r>
              <a:rPr lang="en-US" sz="1800" baseline="30000"/>
              <a:t>-1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000FF"/>
                </a:solidFill>
              </a:rPr>
              <a:t>blue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 = 1x10</a:t>
            </a:r>
            <a:r>
              <a:rPr lang="en-US" sz="1800" baseline="30000"/>
              <a:t>-15</a:t>
            </a:r>
            <a:r>
              <a:rPr lang="en-US" sz="1800"/>
              <a:t> m</a:t>
            </a:r>
            <a:r>
              <a:rPr lang="en-US" sz="1800" baseline="30000"/>
              <a:t>2</a:t>
            </a:r>
            <a:r>
              <a:rPr lang="en-US" sz="1800"/>
              <a:t>s</a:t>
            </a:r>
            <a:r>
              <a:rPr lang="en-US" sz="1800" baseline="30000"/>
              <a:t>-1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Chien Lab Works on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 Cells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T10 and T22 are MHC class Ib molecules and are two of the very few known ligands of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 cells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Activation (e.g., through LPS) leads to T10 expression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 recognizes T10/T22 of the </a:t>
            </a:r>
            <a:r>
              <a:rPr lang="en-US" i="1"/>
              <a:t>b</a:t>
            </a:r>
            <a:r>
              <a:rPr lang="en-US"/>
              <a:t> haplotype with a high affinity</a:t>
            </a:r>
          </a:p>
          <a:p>
            <a:pPr lvl="2">
              <a:lnSpc>
                <a:spcPct val="90000"/>
              </a:lnSpc>
            </a:pPr>
            <a:r>
              <a:rPr lang="en-US"/>
              <a:t>k</a:t>
            </a:r>
            <a:r>
              <a:rPr lang="en-US" baseline="-25000"/>
              <a:t>on</a:t>
            </a:r>
            <a:r>
              <a:rPr lang="en-US"/>
              <a:t> = 6.53x10</a:t>
            </a:r>
            <a:r>
              <a:rPr lang="en-US" baseline="30000"/>
              <a:t>4</a:t>
            </a:r>
            <a:r>
              <a:rPr lang="en-US"/>
              <a:t> M</a:t>
            </a:r>
            <a:r>
              <a:rPr lang="en-US" baseline="30000"/>
              <a:t>-1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k</a:t>
            </a:r>
            <a:r>
              <a:rPr lang="en-US" baseline="-25000"/>
              <a:t>off</a:t>
            </a:r>
            <a:r>
              <a:rPr lang="en-US"/>
              <a:t> = 8.1x10</a:t>
            </a:r>
            <a:r>
              <a:rPr lang="en-US" baseline="30000"/>
              <a:t>-3</a:t>
            </a:r>
            <a:r>
              <a:rPr lang="en-US"/>
              <a:t> s</a:t>
            </a:r>
            <a:r>
              <a:rPr lang="en-US" baseline="30000"/>
              <a:t>-1</a:t>
            </a:r>
          </a:p>
          <a:p>
            <a:pPr lvl="2">
              <a:lnSpc>
                <a:spcPct val="90000"/>
              </a:lnSpc>
            </a:pPr>
            <a:r>
              <a:rPr lang="en-US"/>
              <a:t>the average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TCR/T10</a:t>
            </a:r>
            <a:r>
              <a:rPr lang="en-US" baseline="30000"/>
              <a:t>b</a:t>
            </a:r>
            <a:r>
              <a:rPr lang="en-US"/>
              <a:t> interaction lasts for 2 minutes!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When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 cells encounter T10/T22</a:t>
            </a:r>
            <a:r>
              <a:rPr lang="en-US" baseline="30000"/>
              <a:t>b</a:t>
            </a:r>
            <a:r>
              <a:rPr lang="en-US"/>
              <a:t>-expressing cells, they activate and temporarily disappear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pitchFamily="18" charset="2"/>
              </a:rPr>
              <a:t>gd</a:t>
            </a:r>
            <a:r>
              <a:rPr lang="en-US"/>
              <a:t> T Cell Activation</a:t>
            </a:r>
          </a:p>
        </p:txBody>
      </p:sp>
      <p:pic>
        <p:nvPicPr>
          <p:cNvPr id="57348" name="Picture 4" descr="act_G8_1day_gdT_CD69_041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011363"/>
            <a:ext cx="39751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naive_G8_1day_gdT_CD69_041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11363"/>
            <a:ext cx="39751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914400" y="2316163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914400" y="5668963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14400" y="5668963"/>
            <a:ext cx="777240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CD69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 rot="-5400000">
            <a:off x="-1051718" y="3702844"/>
            <a:ext cx="335280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pitchFamily="18" charset="2"/>
              </a:rPr>
              <a:t>gd</a:t>
            </a:r>
            <a:r>
              <a:rPr lang="en-US" sz="3200"/>
              <a:t> TCR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066800" y="1524000"/>
            <a:ext cx="7772400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        control                       activated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Ligand Numbers Affect TCR Internalization</a:t>
            </a:r>
            <a:br>
              <a:rPr lang="en-US" sz="3200"/>
            </a:br>
            <a:r>
              <a:rPr lang="en-US" sz="3200"/>
              <a:t>and Perhaps Signaling </a:t>
            </a:r>
          </a:p>
        </p:txBody>
      </p:sp>
      <p:pic>
        <p:nvPicPr>
          <p:cNvPr id="54277" name="Picture 5" descr="signal_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surface_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13"/>
            <a:ext cx="45720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Analysis of Synapse Formation During a 3 Hour Simulation of a G8 </a:t>
            </a:r>
            <a:r>
              <a:rPr lang="en-US" sz="3200">
                <a:latin typeface="Symbol" pitchFamily="18" charset="2"/>
              </a:rPr>
              <a:t>gd</a:t>
            </a:r>
            <a:r>
              <a:rPr lang="en-US" sz="3200"/>
              <a:t> T Cell Recognizing Its Ligand, T10</a:t>
            </a:r>
            <a:r>
              <a:rPr lang="en-US" sz="3200" baseline="30000"/>
              <a:t>b</a:t>
            </a:r>
            <a:r>
              <a:rPr lang="en-US" sz="3200"/>
              <a:t>, on an APC</a:t>
            </a:r>
            <a:endParaRPr lang="en-US" sz="3200" baseline="30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50,000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 that recognize 5,000 T10</a:t>
            </a:r>
            <a:r>
              <a:rPr lang="en-US" baseline="30000"/>
              <a:t>b</a:t>
            </a:r>
          </a:p>
          <a:p>
            <a:pPr lvl="2">
              <a:lnSpc>
                <a:spcPct val="90000"/>
              </a:lnSpc>
            </a:pPr>
            <a:r>
              <a:rPr lang="en-US"/>
              <a:t>30% of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TCRs use directed movement of 0.05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  <a:r>
              <a:rPr lang="en-US">
                <a:cs typeface="Arial" charset="0"/>
              </a:rPr>
              <a:t>·s</a:t>
            </a:r>
            <a:r>
              <a:rPr lang="en-US" baseline="30000">
                <a:cs typeface="Arial" charset="0"/>
              </a:rPr>
              <a:t>-1</a:t>
            </a:r>
          </a:p>
          <a:p>
            <a:pPr lvl="2">
              <a:lnSpc>
                <a:spcPct val="90000"/>
              </a:lnSpc>
            </a:pPr>
            <a:r>
              <a:rPr lang="en-US"/>
              <a:t>k</a:t>
            </a:r>
            <a:r>
              <a:rPr lang="en-US" baseline="-25000"/>
              <a:t>on</a:t>
            </a:r>
            <a:r>
              <a:rPr lang="en-US"/>
              <a:t> = 6.53x10</a:t>
            </a:r>
            <a:r>
              <a:rPr lang="en-US" baseline="30000"/>
              <a:t>4</a:t>
            </a:r>
            <a:r>
              <a:rPr lang="en-US"/>
              <a:t> M</a:t>
            </a:r>
            <a:r>
              <a:rPr lang="en-US" baseline="30000"/>
              <a:t>-1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k</a:t>
            </a:r>
            <a:r>
              <a:rPr lang="en-US" baseline="-25000"/>
              <a:t>off</a:t>
            </a:r>
            <a:r>
              <a:rPr lang="en-US"/>
              <a:t> = 8.1x10</a:t>
            </a:r>
            <a:r>
              <a:rPr lang="en-US" baseline="30000"/>
              <a:t>-3</a:t>
            </a:r>
            <a:r>
              <a:rPr lang="en-US"/>
              <a:t> s</a:t>
            </a:r>
            <a:r>
              <a:rPr lang="en-US" baseline="30000"/>
              <a:t>-1</a:t>
            </a:r>
          </a:p>
          <a:p>
            <a:pPr lvl="2">
              <a:lnSpc>
                <a:spcPct val="90000"/>
              </a:lnSpc>
            </a:pPr>
            <a:r>
              <a:rPr lang="en-US"/>
              <a:t>D</a:t>
            </a:r>
            <a:r>
              <a:rPr lang="en-US" baseline="-25000">
                <a:latin typeface="Symbol" pitchFamily="18" charset="2"/>
              </a:rPr>
              <a:t>gd</a:t>
            </a:r>
            <a:r>
              <a:rPr lang="en-US" baseline="-25000"/>
              <a:t>TCR</a:t>
            </a:r>
            <a:r>
              <a:rPr lang="en-US"/>
              <a:t> = 0.5x10</a:t>
            </a:r>
            <a:r>
              <a:rPr lang="en-US" baseline="30000"/>
              <a:t>-14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D</a:t>
            </a:r>
            <a:r>
              <a:rPr lang="en-US" baseline="-25000"/>
              <a:t>T10</a:t>
            </a:r>
            <a:r>
              <a:rPr lang="en-US"/>
              <a:t> = 2.0x10</a:t>
            </a:r>
            <a:r>
              <a:rPr lang="en-US" baseline="30000"/>
              <a:t>-14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s</a:t>
            </a:r>
            <a:r>
              <a:rPr lang="en-US" baseline="30000"/>
              <a:t>-1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50,000 LFA-1 and 50,000 ICAM-1</a:t>
            </a:r>
          </a:p>
          <a:p>
            <a:pPr lvl="2">
              <a:lnSpc>
                <a:spcPct val="90000"/>
              </a:lnSpc>
            </a:pPr>
            <a:r>
              <a:rPr lang="en-US"/>
              <a:t>k</a:t>
            </a:r>
            <a:r>
              <a:rPr lang="en-US" baseline="-25000"/>
              <a:t>on</a:t>
            </a:r>
            <a:r>
              <a:rPr lang="en-US"/>
              <a:t> = 2.0x10</a:t>
            </a:r>
            <a:r>
              <a:rPr lang="en-US" baseline="30000"/>
              <a:t>5</a:t>
            </a:r>
            <a:r>
              <a:rPr lang="en-US"/>
              <a:t> M</a:t>
            </a:r>
            <a:r>
              <a:rPr lang="en-US" baseline="30000"/>
              <a:t>-1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k</a:t>
            </a:r>
            <a:r>
              <a:rPr lang="en-US" baseline="-25000"/>
              <a:t>off</a:t>
            </a:r>
            <a:r>
              <a:rPr lang="en-US"/>
              <a:t> = 0.1 s</a:t>
            </a:r>
            <a:r>
              <a:rPr lang="en-US" baseline="30000"/>
              <a:t>-1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D</a:t>
            </a:r>
            <a:r>
              <a:rPr lang="en-US" baseline="-25000"/>
              <a:t>LFA-1</a:t>
            </a:r>
            <a:r>
              <a:rPr lang="en-US"/>
              <a:t> = 2.9x10</a:t>
            </a:r>
            <a:r>
              <a:rPr lang="en-US" baseline="30000"/>
              <a:t>-14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D</a:t>
            </a:r>
            <a:r>
              <a:rPr lang="en-US" baseline="-25000"/>
              <a:t>ICAM-1</a:t>
            </a:r>
            <a:r>
              <a:rPr lang="en-US"/>
              <a:t> = 2.0x10</a:t>
            </a:r>
            <a:r>
              <a:rPr lang="en-US" baseline="30000"/>
              <a:t>-14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s</a:t>
            </a:r>
            <a:r>
              <a:rPr lang="en-US" baseline="30000"/>
              <a:t>-1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12,500 CD2 and 50,000 CD48</a:t>
            </a:r>
          </a:p>
          <a:p>
            <a:pPr lvl="2">
              <a:lnSpc>
                <a:spcPct val="90000"/>
              </a:lnSpc>
            </a:pPr>
            <a:r>
              <a:rPr lang="en-US"/>
              <a:t>30% of CD2s use directed movement of 0.05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  <a:r>
              <a:rPr lang="en-US">
                <a:cs typeface="Arial" charset="0"/>
              </a:rPr>
              <a:t>·s</a:t>
            </a:r>
            <a:r>
              <a:rPr lang="en-US" baseline="30000">
                <a:cs typeface="Arial" charset="0"/>
              </a:rPr>
              <a:t>-1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k</a:t>
            </a:r>
            <a:r>
              <a:rPr lang="en-US" baseline="-25000"/>
              <a:t>on</a:t>
            </a:r>
            <a:r>
              <a:rPr lang="en-US"/>
              <a:t> = 1.0x10</a:t>
            </a:r>
            <a:r>
              <a:rPr lang="en-US" baseline="30000"/>
              <a:t>5</a:t>
            </a:r>
            <a:r>
              <a:rPr lang="en-US"/>
              <a:t> M</a:t>
            </a:r>
            <a:r>
              <a:rPr lang="en-US" baseline="30000"/>
              <a:t>-1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k</a:t>
            </a:r>
            <a:r>
              <a:rPr lang="en-US" baseline="-25000"/>
              <a:t>off</a:t>
            </a:r>
            <a:r>
              <a:rPr lang="en-US"/>
              <a:t> = 6.0 s</a:t>
            </a:r>
            <a:r>
              <a:rPr lang="en-US" baseline="30000"/>
              <a:t>-1</a:t>
            </a:r>
          </a:p>
          <a:p>
            <a:pPr lvl="2">
              <a:lnSpc>
                <a:spcPct val="90000"/>
              </a:lnSpc>
            </a:pPr>
            <a:r>
              <a:rPr lang="en-US"/>
              <a:t>D</a:t>
            </a:r>
            <a:r>
              <a:rPr lang="en-US" baseline="-25000"/>
              <a:t>CD2</a:t>
            </a:r>
            <a:r>
              <a:rPr lang="en-US"/>
              <a:t> = 2.0x10</a:t>
            </a:r>
            <a:r>
              <a:rPr lang="en-US" baseline="30000"/>
              <a:t>-14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; D</a:t>
            </a:r>
            <a:r>
              <a:rPr lang="en-US" baseline="-25000"/>
              <a:t>CD48</a:t>
            </a:r>
            <a:r>
              <a:rPr lang="en-US"/>
              <a:t> = 2.0x10</a:t>
            </a:r>
            <a:r>
              <a:rPr lang="en-US" baseline="30000"/>
              <a:t>-14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s</a:t>
            </a:r>
            <a:r>
              <a:rPr lang="en-US" baseline="30000"/>
              <a:t>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828800" y="1214438"/>
            <a:ext cx="5486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for the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828800" y="3324225"/>
            <a:ext cx="5486400" cy="3376613"/>
          </a:xfrm>
          <a:prstGeom prst="rect">
            <a:avLst/>
          </a:prstGeom>
          <a:solidFill>
            <a:srgbClr val="FFFF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5" descr="Large confetti"/>
          <p:cNvSpPr>
            <a:spLocks noChangeArrowheads="1"/>
          </p:cNvSpPr>
          <p:nvPr/>
        </p:nvSpPr>
        <p:spPr bwMode="auto">
          <a:xfrm>
            <a:off x="3567113" y="5434013"/>
            <a:ext cx="547687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Rectangle 6" descr="Large confetti"/>
          <p:cNvSpPr>
            <a:spLocks noChangeArrowheads="1"/>
          </p:cNvSpPr>
          <p:nvPr/>
        </p:nvSpPr>
        <p:spPr bwMode="auto">
          <a:xfrm>
            <a:off x="5029200" y="5434013"/>
            <a:ext cx="549275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Rectangle 7" descr="Large confetti"/>
          <p:cNvSpPr>
            <a:spLocks noChangeArrowheads="1"/>
          </p:cNvSpPr>
          <p:nvPr/>
        </p:nvSpPr>
        <p:spPr bwMode="auto">
          <a:xfrm>
            <a:off x="2743200" y="1741488"/>
            <a:ext cx="2925763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3840163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657600" y="2163763"/>
            <a:ext cx="366713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303838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121275" y="2163763"/>
            <a:ext cx="365125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657600" y="2374900"/>
            <a:ext cx="366713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121275" y="2374900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3109913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925763" y="2163763"/>
            <a:ext cx="366712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Rectangle 16" descr="Large confetti"/>
          <p:cNvSpPr>
            <a:spLocks noChangeArrowheads="1"/>
          </p:cNvSpPr>
          <p:nvPr/>
        </p:nvSpPr>
        <p:spPr bwMode="auto">
          <a:xfrm>
            <a:off x="1828800" y="3113088"/>
            <a:ext cx="5486400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3840163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303838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2195513" y="2374900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2378075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6583363" y="2374900"/>
            <a:ext cx="366712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6767513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5303838" y="3430588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6767513" y="3430588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2652713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2652713" y="27971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4114800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5578475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flipH="1">
            <a:off x="5578475" y="27971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7040563" y="2690813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flipV="1">
            <a:off x="7224713" y="1425575"/>
            <a:ext cx="0" cy="1265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1920875" y="1425575"/>
            <a:ext cx="0" cy="1265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920875" y="1425575"/>
            <a:ext cx="530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920875" y="2690813"/>
            <a:ext cx="182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3840163" y="3852863"/>
            <a:ext cx="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5303838" y="3852863"/>
            <a:ext cx="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 flipH="1">
            <a:off x="5395913" y="3852863"/>
            <a:ext cx="137160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2378075" y="3852863"/>
            <a:ext cx="137160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3657600" y="4695825"/>
            <a:ext cx="366713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3840163" y="5329238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5121275" y="4695825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5303838" y="5329238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5303838" y="5751513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 flipH="1">
            <a:off x="4114800" y="501332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 flipH="1" flipV="1">
            <a:off x="1920875" y="5013325"/>
            <a:ext cx="1646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Line 46"/>
          <p:cNvSpPr>
            <a:spLocks noChangeShapeType="1"/>
          </p:cNvSpPr>
          <p:nvPr/>
        </p:nvSpPr>
        <p:spPr bwMode="auto">
          <a:xfrm flipV="1">
            <a:off x="1920875" y="3535363"/>
            <a:ext cx="0" cy="147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3" name="Line 47"/>
          <p:cNvSpPr>
            <a:spLocks noChangeShapeType="1"/>
          </p:cNvSpPr>
          <p:nvPr/>
        </p:nvSpPr>
        <p:spPr bwMode="auto">
          <a:xfrm>
            <a:off x="1920875" y="3535363"/>
            <a:ext cx="274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4" name="Rectangle 48" descr="Large confetti"/>
          <p:cNvSpPr>
            <a:spLocks noChangeArrowheads="1"/>
          </p:cNvSpPr>
          <p:nvPr/>
        </p:nvSpPr>
        <p:spPr bwMode="auto">
          <a:xfrm>
            <a:off x="2103438" y="5962650"/>
            <a:ext cx="549275" cy="211138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5" name="Rectangle 49"/>
          <p:cNvSpPr>
            <a:spLocks noChangeArrowheads="1"/>
          </p:cNvSpPr>
          <p:nvPr/>
        </p:nvSpPr>
        <p:spPr bwMode="auto">
          <a:xfrm>
            <a:off x="2195513" y="5224463"/>
            <a:ext cx="365125" cy="6318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auto">
          <a:xfrm>
            <a:off x="2378075" y="5856288"/>
            <a:ext cx="0" cy="739775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7" name="Rectangle 51"/>
          <p:cNvSpPr>
            <a:spLocks noChangeArrowheads="1"/>
          </p:cNvSpPr>
          <p:nvPr/>
        </p:nvSpPr>
        <p:spPr bwMode="auto">
          <a:xfrm>
            <a:off x="6583363" y="5224463"/>
            <a:ext cx="366712" cy="6318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8" name="Rectangle 52" descr="Large confetti"/>
          <p:cNvSpPr>
            <a:spLocks noChangeArrowheads="1"/>
          </p:cNvSpPr>
          <p:nvPr/>
        </p:nvSpPr>
        <p:spPr bwMode="auto">
          <a:xfrm>
            <a:off x="6492875" y="5962650"/>
            <a:ext cx="547688" cy="211138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9" name="Line 53"/>
          <p:cNvSpPr>
            <a:spLocks noChangeShapeType="1"/>
          </p:cNvSpPr>
          <p:nvPr/>
        </p:nvSpPr>
        <p:spPr bwMode="auto">
          <a:xfrm>
            <a:off x="6767513" y="5856288"/>
            <a:ext cx="0" cy="739775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6767513" y="6278563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 flipH="1">
            <a:off x="2560638" y="5962650"/>
            <a:ext cx="1096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 flipV="1">
            <a:off x="2011363" y="5224463"/>
            <a:ext cx="731837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>
            <a:off x="2011363" y="5224463"/>
            <a:ext cx="731837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 flipV="1">
            <a:off x="6400800" y="5224463"/>
            <a:ext cx="731838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6400800" y="5224463"/>
            <a:ext cx="731838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6" name="Text Box 60"/>
          <p:cNvSpPr txBox="1">
            <a:spLocks noChangeArrowheads="1"/>
          </p:cNvSpPr>
          <p:nvPr/>
        </p:nvSpPr>
        <p:spPr bwMode="auto">
          <a:xfrm>
            <a:off x="2743200" y="2481263"/>
            <a:ext cx="731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6.53E+4</a:t>
            </a:r>
            <a:endParaRPr lang="en-US"/>
          </a:p>
        </p:txBody>
      </p:sp>
      <p:sp>
        <p:nvSpPr>
          <p:cNvPr id="50237" name="Text Box 61"/>
          <p:cNvSpPr txBox="1">
            <a:spLocks noChangeArrowheads="1"/>
          </p:cNvSpPr>
          <p:nvPr/>
        </p:nvSpPr>
        <p:spPr bwMode="auto">
          <a:xfrm>
            <a:off x="2743200" y="2797175"/>
            <a:ext cx="7318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8.1E-3</a:t>
            </a:r>
            <a:endParaRPr lang="en-US"/>
          </a:p>
        </p:txBody>
      </p:sp>
      <p:sp>
        <p:nvSpPr>
          <p:cNvPr id="50238" name="Text Box 62"/>
          <p:cNvSpPr txBox="1">
            <a:spLocks noChangeArrowheads="1"/>
          </p:cNvSpPr>
          <p:nvPr/>
        </p:nvSpPr>
        <p:spPr bwMode="auto">
          <a:xfrm>
            <a:off x="5668963" y="2481263"/>
            <a:ext cx="7318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8.1E-3</a:t>
            </a:r>
            <a:endParaRPr lang="en-US"/>
          </a:p>
        </p:txBody>
      </p:sp>
      <p:sp>
        <p:nvSpPr>
          <p:cNvPr id="50239" name="Text Box 63"/>
          <p:cNvSpPr txBox="1">
            <a:spLocks noChangeArrowheads="1"/>
          </p:cNvSpPr>
          <p:nvPr/>
        </p:nvSpPr>
        <p:spPr bwMode="auto">
          <a:xfrm>
            <a:off x="5668963" y="2797175"/>
            <a:ext cx="7318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6.53E+4</a:t>
            </a:r>
            <a:endParaRPr lang="en-US"/>
          </a:p>
        </p:txBody>
      </p:sp>
      <p:sp>
        <p:nvSpPr>
          <p:cNvPr id="50240" name="Text Box 64"/>
          <p:cNvSpPr txBox="1">
            <a:spLocks noChangeArrowheads="1"/>
          </p:cNvSpPr>
          <p:nvPr/>
        </p:nvSpPr>
        <p:spPr bwMode="auto">
          <a:xfrm>
            <a:off x="4114800" y="2481263"/>
            <a:ext cx="731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20 s</a:t>
            </a:r>
            <a:endParaRPr lang="en-US"/>
          </a:p>
        </p:txBody>
      </p:sp>
      <p:sp>
        <p:nvSpPr>
          <p:cNvPr id="50241" name="Text Box 65"/>
          <p:cNvSpPr txBox="1">
            <a:spLocks noChangeArrowheads="1"/>
          </p:cNvSpPr>
          <p:nvPr/>
        </p:nvSpPr>
        <p:spPr bwMode="auto">
          <a:xfrm>
            <a:off x="4114800" y="1214438"/>
            <a:ext cx="9144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0.01155</a:t>
            </a:r>
            <a:endParaRPr lang="en-US"/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3932238" y="3852863"/>
            <a:ext cx="11890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0.25E-3</a:t>
            </a:r>
            <a:endParaRPr lang="en-US"/>
          </a:p>
        </p:txBody>
      </p:sp>
      <p:sp>
        <p:nvSpPr>
          <p:cNvPr id="50243" name="Text Box 67"/>
          <p:cNvSpPr txBox="1">
            <a:spLocks noChangeArrowheads="1"/>
          </p:cNvSpPr>
          <p:nvPr/>
        </p:nvSpPr>
        <p:spPr bwMode="auto">
          <a:xfrm>
            <a:off x="5395913" y="3852863"/>
            <a:ext cx="1187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1.97E-3</a:t>
            </a:r>
            <a:endParaRPr lang="en-US"/>
          </a:p>
        </p:txBody>
      </p:sp>
      <p:sp>
        <p:nvSpPr>
          <p:cNvPr id="50244" name="Text Box 68"/>
          <p:cNvSpPr txBox="1">
            <a:spLocks noChangeArrowheads="1"/>
          </p:cNvSpPr>
          <p:nvPr/>
        </p:nvSpPr>
        <p:spPr bwMode="auto">
          <a:xfrm>
            <a:off x="5943600" y="4273550"/>
            <a:ext cx="11890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1.97E-3</a:t>
            </a:r>
            <a:endParaRPr lang="en-US"/>
          </a:p>
        </p:txBody>
      </p:sp>
      <p:sp>
        <p:nvSpPr>
          <p:cNvPr id="50245" name="Text Box 69"/>
          <p:cNvSpPr txBox="1">
            <a:spLocks noChangeArrowheads="1"/>
          </p:cNvSpPr>
          <p:nvPr/>
        </p:nvSpPr>
        <p:spPr bwMode="auto">
          <a:xfrm>
            <a:off x="2743200" y="3852863"/>
            <a:ext cx="1006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0.25E-3</a:t>
            </a:r>
            <a:endParaRPr lang="en-US"/>
          </a:p>
        </p:txBody>
      </p:sp>
      <p:sp>
        <p:nvSpPr>
          <p:cNvPr id="50246" name="Text Box 70"/>
          <p:cNvSpPr txBox="1">
            <a:spLocks noChangeArrowheads="1"/>
          </p:cNvSpPr>
          <p:nvPr/>
        </p:nvSpPr>
        <p:spPr bwMode="auto">
          <a:xfrm>
            <a:off x="2011363" y="4379913"/>
            <a:ext cx="6413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1.67E-3</a:t>
            </a:r>
            <a:endParaRPr lang="en-US"/>
          </a:p>
        </p:txBody>
      </p:sp>
      <p:sp>
        <p:nvSpPr>
          <p:cNvPr id="50247" name="Text Box 71"/>
          <p:cNvSpPr txBox="1">
            <a:spLocks noChangeArrowheads="1"/>
          </p:cNvSpPr>
          <p:nvPr/>
        </p:nvSpPr>
        <p:spPr bwMode="auto">
          <a:xfrm>
            <a:off x="4206875" y="4802188"/>
            <a:ext cx="9144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0.01155</a:t>
            </a:r>
            <a:endParaRPr lang="en-US"/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2652713" y="5962650"/>
            <a:ext cx="10048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0.0</a:t>
            </a:r>
            <a:endParaRPr lang="en-US"/>
          </a:p>
        </p:txBody>
      </p:sp>
      <p:sp>
        <p:nvSpPr>
          <p:cNvPr id="50249" name="Line 73"/>
          <p:cNvSpPr>
            <a:spLocks noChangeShapeType="1"/>
          </p:cNvSpPr>
          <p:nvPr/>
        </p:nvSpPr>
        <p:spPr bwMode="auto">
          <a:xfrm flipH="1" flipV="1">
            <a:off x="4024313" y="5645150"/>
            <a:ext cx="547687" cy="633413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0" name="Line 74"/>
          <p:cNvSpPr>
            <a:spLocks noChangeShapeType="1"/>
          </p:cNvSpPr>
          <p:nvPr/>
        </p:nvSpPr>
        <p:spPr bwMode="auto">
          <a:xfrm>
            <a:off x="4572000" y="6278563"/>
            <a:ext cx="366713" cy="422275"/>
          </a:xfrm>
          <a:prstGeom prst="line">
            <a:avLst/>
          </a:prstGeom>
          <a:noFill/>
          <a:ln w="101600" cap="rnd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1" name="Text Box 75"/>
          <p:cNvSpPr txBox="1">
            <a:spLocks noChangeArrowheads="1"/>
          </p:cNvSpPr>
          <p:nvPr/>
        </p:nvSpPr>
        <p:spPr bwMode="auto">
          <a:xfrm>
            <a:off x="4938713" y="6384925"/>
            <a:ext cx="730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1" i="1">
                <a:solidFill>
                  <a:srgbClr val="008000"/>
                </a:solidFill>
              </a:rPr>
              <a:t>0.0167</a:t>
            </a:r>
            <a:endParaRPr lang="en-US"/>
          </a:p>
        </p:txBody>
      </p:sp>
      <p:sp>
        <p:nvSpPr>
          <p:cNvPr id="50252" name="Text Box 76"/>
          <p:cNvSpPr txBox="1">
            <a:spLocks noChangeArrowheads="1"/>
          </p:cNvSpPr>
          <p:nvPr/>
        </p:nvSpPr>
        <p:spPr bwMode="auto">
          <a:xfrm>
            <a:off x="5486400" y="5962650"/>
            <a:ext cx="1006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0.1</a:t>
            </a:r>
            <a:endParaRPr lang="en-US"/>
          </a:p>
        </p:txBody>
      </p:sp>
      <p:sp>
        <p:nvSpPr>
          <p:cNvPr id="50253" name="Line 77"/>
          <p:cNvSpPr>
            <a:spLocks noChangeShapeType="1"/>
          </p:cNvSpPr>
          <p:nvPr/>
        </p:nvSpPr>
        <p:spPr bwMode="auto">
          <a:xfrm>
            <a:off x="5486400" y="5962650"/>
            <a:ext cx="1096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Address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charset="0"/>
              <a:buNone/>
            </a:pPr>
            <a:endParaRPr lang="en-US"/>
          </a:p>
          <a:p>
            <a:pPr marL="457200" indent="-457200"/>
            <a:r>
              <a:rPr lang="en-US"/>
              <a:t>Is there a difference if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TCRs and CD2s use directed movement for only 20 minutes?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Is there a difference if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TCRs and CD2s that use directed movement can drag along bound T10s and CD48s, respectively?</a:t>
            </a:r>
          </a:p>
        </p:txBody>
      </p:sp>
      <p:pic>
        <p:nvPicPr>
          <p:cNvPr id="30728" name="Picture 8" descr="012705_flat_grid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810000"/>
            <a:ext cx="3048000" cy="30480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Receptor Levels are not Greatly Affected by the Different Conditions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00175"/>
            <a:ext cx="7315200" cy="5000625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7" descr="surface_g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2971800" cy="2295525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TCRs with Directed Movement Bind Sooner…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00175"/>
            <a:ext cx="7315200" cy="5000625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…Exhibit a Faster Rate of Removal…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15200" cy="5002213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 Activation and Synapse Formation</a:t>
            </a:r>
          </a:p>
        </p:txBody>
      </p:sp>
      <p:pic>
        <p:nvPicPr>
          <p:cNvPr id="74756" name="Stack Montage-5 plus.wmv">
            <a:hlinkClick r:id="" action="ppaction://media"/>
          </p:cNvPr>
          <p:cNvPicPr>
            <a:picLocks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152400" y="1535113"/>
            <a:ext cx="4572000" cy="3786187"/>
          </a:xfr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8" name="ICAM 10h - whole cell 3 montage.wmv">
            <a:hlinkClick r:id="" action="ppaction://media"/>
          </p:cNvPr>
          <p:cNvPicPr>
            <a:picLocks noChangeAspect="1" noChangeArrowheads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>
          <a:xfrm>
            <a:off x="4876800" y="2117725"/>
            <a:ext cx="4038600" cy="2622550"/>
          </a:xfr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Animations were kindly provided by Johannes Huppa (Davis 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74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4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" fill="hold"/>
                                        <p:tgtEl>
                                          <p:spTgt spid="74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56"/>
                </p:tgtEl>
              </p:cMediaNode>
            </p:video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5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…and Exhibit a Faster Fractional Rate of Removal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15200" cy="5002213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Representation of Cells and Molecules</a:t>
            </a:r>
          </a:p>
        </p:txBody>
      </p:sp>
      <p:pic>
        <p:nvPicPr>
          <p:cNvPr id="3077" name="Picture 5" descr="012105_3_spheres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4000"/>
            <a:ext cx="7010400" cy="52578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486400" y="16002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big molecule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53200" y="2284413"/>
            <a:ext cx="25908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LFA-1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</a:rPr>
              <a:t>G8 </a:t>
            </a:r>
            <a:r>
              <a:rPr lang="en-US" sz="3600">
                <a:solidFill>
                  <a:srgbClr val="00FF00"/>
                </a:solidFill>
                <a:latin typeface="Symbol" pitchFamily="18" charset="2"/>
              </a:rPr>
              <a:t>gd</a:t>
            </a:r>
            <a:r>
              <a:rPr lang="en-US" sz="3600">
                <a:solidFill>
                  <a:srgbClr val="00FF00"/>
                </a:solidFill>
              </a:rPr>
              <a:t> TCR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CD2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20574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ICAM-1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</a:rPr>
              <a:t>T10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CD48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524000" y="2590800"/>
            <a:ext cx="60960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3581400" y="1905000"/>
            <a:ext cx="19050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4953000" y="3429000"/>
            <a:ext cx="152400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 animBg="1"/>
      <p:bldP spid="3083" grpId="0" animBg="1"/>
      <p:bldP spid="30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3_hours_4_ways_color.wmv">
            <a:hlinkClick r:id="" action="ppaction://media"/>
          </p:cNvPr>
          <p:cNvPicPr>
            <a:picLocks noChangeAspect="1" noChangeArrowheads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342900"/>
            <a:ext cx="8229600" cy="6172200"/>
          </a:xfr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3_hours_4_ways_bw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828800" y="1214438"/>
            <a:ext cx="5486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for the G8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TCR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828800" y="3324225"/>
            <a:ext cx="5486400" cy="3376613"/>
          </a:xfrm>
          <a:prstGeom prst="rect">
            <a:avLst/>
          </a:prstGeom>
          <a:solidFill>
            <a:srgbClr val="FFFF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Rectangle 5" descr="Large confetti"/>
          <p:cNvSpPr>
            <a:spLocks noChangeArrowheads="1"/>
          </p:cNvSpPr>
          <p:nvPr/>
        </p:nvSpPr>
        <p:spPr bwMode="auto">
          <a:xfrm>
            <a:off x="3567113" y="5434013"/>
            <a:ext cx="547687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Rectangle 6" descr="Large confetti"/>
          <p:cNvSpPr>
            <a:spLocks noChangeArrowheads="1"/>
          </p:cNvSpPr>
          <p:nvPr/>
        </p:nvSpPr>
        <p:spPr bwMode="auto">
          <a:xfrm>
            <a:off x="5029200" y="5434013"/>
            <a:ext cx="549275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7" name="Rectangle 7" descr="Large confetti"/>
          <p:cNvSpPr>
            <a:spLocks noChangeArrowheads="1"/>
          </p:cNvSpPr>
          <p:nvPr/>
        </p:nvSpPr>
        <p:spPr bwMode="auto">
          <a:xfrm>
            <a:off x="2743200" y="1741488"/>
            <a:ext cx="2925763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3840163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657600" y="2163763"/>
            <a:ext cx="366713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5303838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5121275" y="2163763"/>
            <a:ext cx="365125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657600" y="2374900"/>
            <a:ext cx="366713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5121275" y="2374900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3109913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2925763" y="2163763"/>
            <a:ext cx="366712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Rectangle 16" descr="Large confetti"/>
          <p:cNvSpPr>
            <a:spLocks noChangeArrowheads="1"/>
          </p:cNvSpPr>
          <p:nvPr/>
        </p:nvSpPr>
        <p:spPr bwMode="auto">
          <a:xfrm>
            <a:off x="1828800" y="3113088"/>
            <a:ext cx="5486400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3840163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5303838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2195513" y="2374900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2378075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6583363" y="2374900"/>
            <a:ext cx="366712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>
            <a:off x="6767513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3" name="Oval 23"/>
          <p:cNvSpPr>
            <a:spLocks noChangeArrowheads="1"/>
          </p:cNvSpPr>
          <p:nvPr/>
        </p:nvSpPr>
        <p:spPr bwMode="auto">
          <a:xfrm>
            <a:off x="5303838" y="3430588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6767513" y="3430588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2652713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>
            <a:off x="2652713" y="27971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>
            <a:off x="4114800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5578475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H="1">
            <a:off x="5578475" y="27971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7040563" y="2690813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 flipV="1">
            <a:off x="7224713" y="1425575"/>
            <a:ext cx="0" cy="1265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 flipV="1">
            <a:off x="1920875" y="1425575"/>
            <a:ext cx="0" cy="1265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920875" y="1425575"/>
            <a:ext cx="530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4" name="Line 34"/>
          <p:cNvSpPr>
            <a:spLocks noChangeShapeType="1"/>
          </p:cNvSpPr>
          <p:nvPr/>
        </p:nvSpPr>
        <p:spPr bwMode="auto">
          <a:xfrm>
            <a:off x="1920875" y="2690813"/>
            <a:ext cx="182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5" name="Line 35"/>
          <p:cNvSpPr>
            <a:spLocks noChangeShapeType="1"/>
          </p:cNvSpPr>
          <p:nvPr/>
        </p:nvSpPr>
        <p:spPr bwMode="auto">
          <a:xfrm>
            <a:off x="3840163" y="3852863"/>
            <a:ext cx="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6" name="Line 36"/>
          <p:cNvSpPr>
            <a:spLocks noChangeShapeType="1"/>
          </p:cNvSpPr>
          <p:nvPr/>
        </p:nvSpPr>
        <p:spPr bwMode="auto">
          <a:xfrm>
            <a:off x="5303838" y="3852863"/>
            <a:ext cx="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7" name="Line 37"/>
          <p:cNvSpPr>
            <a:spLocks noChangeShapeType="1"/>
          </p:cNvSpPr>
          <p:nvPr/>
        </p:nvSpPr>
        <p:spPr bwMode="auto">
          <a:xfrm flipH="1">
            <a:off x="5395913" y="3852863"/>
            <a:ext cx="137160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>
            <a:off x="2378075" y="3852863"/>
            <a:ext cx="137160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3657600" y="4695825"/>
            <a:ext cx="366713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40" name="Line 40"/>
          <p:cNvSpPr>
            <a:spLocks noChangeShapeType="1"/>
          </p:cNvSpPr>
          <p:nvPr/>
        </p:nvSpPr>
        <p:spPr bwMode="auto">
          <a:xfrm>
            <a:off x="3840163" y="5329238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5121275" y="4695825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42" name="Line 42"/>
          <p:cNvSpPr>
            <a:spLocks noChangeShapeType="1"/>
          </p:cNvSpPr>
          <p:nvPr/>
        </p:nvSpPr>
        <p:spPr bwMode="auto">
          <a:xfrm>
            <a:off x="5303838" y="5329238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3" name="Oval 43"/>
          <p:cNvSpPr>
            <a:spLocks noChangeArrowheads="1"/>
          </p:cNvSpPr>
          <p:nvPr/>
        </p:nvSpPr>
        <p:spPr bwMode="auto">
          <a:xfrm>
            <a:off x="5303838" y="5751513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44" name="Line 44"/>
          <p:cNvSpPr>
            <a:spLocks noChangeShapeType="1"/>
          </p:cNvSpPr>
          <p:nvPr/>
        </p:nvSpPr>
        <p:spPr bwMode="auto">
          <a:xfrm flipH="1">
            <a:off x="4114800" y="501332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5" name="Line 45"/>
          <p:cNvSpPr>
            <a:spLocks noChangeShapeType="1"/>
          </p:cNvSpPr>
          <p:nvPr/>
        </p:nvSpPr>
        <p:spPr bwMode="auto">
          <a:xfrm flipH="1" flipV="1">
            <a:off x="1920875" y="5013325"/>
            <a:ext cx="1646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 flipV="1">
            <a:off x="1920875" y="3535363"/>
            <a:ext cx="0" cy="147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7" name="Line 47"/>
          <p:cNvSpPr>
            <a:spLocks noChangeShapeType="1"/>
          </p:cNvSpPr>
          <p:nvPr/>
        </p:nvSpPr>
        <p:spPr bwMode="auto">
          <a:xfrm>
            <a:off x="1920875" y="3535363"/>
            <a:ext cx="274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8" name="Rectangle 48" descr="Large confetti"/>
          <p:cNvSpPr>
            <a:spLocks noChangeArrowheads="1"/>
          </p:cNvSpPr>
          <p:nvPr/>
        </p:nvSpPr>
        <p:spPr bwMode="auto">
          <a:xfrm>
            <a:off x="2103438" y="5962650"/>
            <a:ext cx="549275" cy="211138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2195513" y="5224463"/>
            <a:ext cx="365125" cy="6318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>
            <a:off x="2378075" y="5856288"/>
            <a:ext cx="0" cy="739775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1" name="Rectangle 51"/>
          <p:cNvSpPr>
            <a:spLocks noChangeArrowheads="1"/>
          </p:cNvSpPr>
          <p:nvPr/>
        </p:nvSpPr>
        <p:spPr bwMode="auto">
          <a:xfrm>
            <a:off x="6583363" y="5224463"/>
            <a:ext cx="366712" cy="6318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52" name="Rectangle 52" descr="Large confetti"/>
          <p:cNvSpPr>
            <a:spLocks noChangeArrowheads="1"/>
          </p:cNvSpPr>
          <p:nvPr/>
        </p:nvSpPr>
        <p:spPr bwMode="auto">
          <a:xfrm>
            <a:off x="6492875" y="5962650"/>
            <a:ext cx="547688" cy="211138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53" name="Line 53"/>
          <p:cNvSpPr>
            <a:spLocks noChangeShapeType="1"/>
          </p:cNvSpPr>
          <p:nvPr/>
        </p:nvSpPr>
        <p:spPr bwMode="auto">
          <a:xfrm>
            <a:off x="6767513" y="5856288"/>
            <a:ext cx="0" cy="739775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4" name="Oval 54"/>
          <p:cNvSpPr>
            <a:spLocks noChangeArrowheads="1"/>
          </p:cNvSpPr>
          <p:nvPr/>
        </p:nvSpPr>
        <p:spPr bwMode="auto">
          <a:xfrm>
            <a:off x="6767513" y="6278563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55" name="Line 55"/>
          <p:cNvSpPr>
            <a:spLocks noChangeShapeType="1"/>
          </p:cNvSpPr>
          <p:nvPr/>
        </p:nvSpPr>
        <p:spPr bwMode="auto">
          <a:xfrm flipH="1">
            <a:off x="2560638" y="5962650"/>
            <a:ext cx="1096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6" name="Line 56"/>
          <p:cNvSpPr>
            <a:spLocks noChangeShapeType="1"/>
          </p:cNvSpPr>
          <p:nvPr/>
        </p:nvSpPr>
        <p:spPr bwMode="auto">
          <a:xfrm flipV="1">
            <a:off x="2011363" y="5224463"/>
            <a:ext cx="731837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7" name="Line 57"/>
          <p:cNvSpPr>
            <a:spLocks noChangeShapeType="1"/>
          </p:cNvSpPr>
          <p:nvPr/>
        </p:nvSpPr>
        <p:spPr bwMode="auto">
          <a:xfrm>
            <a:off x="2011363" y="5224463"/>
            <a:ext cx="731837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8" name="Line 58"/>
          <p:cNvSpPr>
            <a:spLocks noChangeShapeType="1"/>
          </p:cNvSpPr>
          <p:nvPr/>
        </p:nvSpPr>
        <p:spPr bwMode="auto">
          <a:xfrm flipV="1">
            <a:off x="6400800" y="5224463"/>
            <a:ext cx="731838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9" name="Line 59"/>
          <p:cNvSpPr>
            <a:spLocks noChangeShapeType="1"/>
          </p:cNvSpPr>
          <p:nvPr/>
        </p:nvSpPr>
        <p:spPr bwMode="auto">
          <a:xfrm>
            <a:off x="6400800" y="5224463"/>
            <a:ext cx="731838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0" name="Text Box 60"/>
          <p:cNvSpPr txBox="1">
            <a:spLocks noChangeArrowheads="1"/>
          </p:cNvSpPr>
          <p:nvPr/>
        </p:nvSpPr>
        <p:spPr bwMode="auto">
          <a:xfrm>
            <a:off x="2743200" y="2481263"/>
            <a:ext cx="731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6.53E+4</a:t>
            </a:r>
            <a:endParaRPr lang="en-US"/>
          </a:p>
        </p:txBody>
      </p:sp>
      <p:sp>
        <p:nvSpPr>
          <p:cNvPr id="76861" name="Text Box 61"/>
          <p:cNvSpPr txBox="1">
            <a:spLocks noChangeArrowheads="1"/>
          </p:cNvSpPr>
          <p:nvPr/>
        </p:nvSpPr>
        <p:spPr bwMode="auto">
          <a:xfrm>
            <a:off x="2743200" y="2797175"/>
            <a:ext cx="7318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8.1E-3</a:t>
            </a:r>
            <a:endParaRPr lang="en-US"/>
          </a:p>
        </p:txBody>
      </p:sp>
      <p:sp>
        <p:nvSpPr>
          <p:cNvPr id="76862" name="Text Box 62"/>
          <p:cNvSpPr txBox="1">
            <a:spLocks noChangeArrowheads="1"/>
          </p:cNvSpPr>
          <p:nvPr/>
        </p:nvSpPr>
        <p:spPr bwMode="auto">
          <a:xfrm>
            <a:off x="5668963" y="2481263"/>
            <a:ext cx="7318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8.1E-3</a:t>
            </a:r>
            <a:endParaRPr lang="en-US"/>
          </a:p>
        </p:txBody>
      </p:sp>
      <p:sp>
        <p:nvSpPr>
          <p:cNvPr id="76863" name="Text Box 63"/>
          <p:cNvSpPr txBox="1">
            <a:spLocks noChangeArrowheads="1"/>
          </p:cNvSpPr>
          <p:nvPr/>
        </p:nvSpPr>
        <p:spPr bwMode="auto">
          <a:xfrm>
            <a:off x="5668963" y="2797175"/>
            <a:ext cx="7318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6.53E+4</a:t>
            </a:r>
            <a:endParaRPr lang="en-US"/>
          </a:p>
        </p:txBody>
      </p:sp>
      <p:sp>
        <p:nvSpPr>
          <p:cNvPr id="76864" name="Text Box 64"/>
          <p:cNvSpPr txBox="1">
            <a:spLocks noChangeArrowheads="1"/>
          </p:cNvSpPr>
          <p:nvPr/>
        </p:nvSpPr>
        <p:spPr bwMode="auto">
          <a:xfrm>
            <a:off x="3581400" y="2362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200" i="1"/>
              <a:t>20 s</a:t>
            </a:r>
            <a:endParaRPr lang="en-US"/>
          </a:p>
        </p:txBody>
      </p:sp>
      <p:sp>
        <p:nvSpPr>
          <p:cNvPr id="76865" name="Text Box 65"/>
          <p:cNvSpPr txBox="1">
            <a:spLocks noChangeArrowheads="1"/>
          </p:cNvSpPr>
          <p:nvPr/>
        </p:nvSpPr>
        <p:spPr bwMode="auto">
          <a:xfrm>
            <a:off x="4114800" y="1214438"/>
            <a:ext cx="9144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0.01155</a:t>
            </a:r>
            <a:endParaRPr lang="en-US"/>
          </a:p>
        </p:txBody>
      </p:sp>
      <p:sp>
        <p:nvSpPr>
          <p:cNvPr id="76866" name="Text Box 66"/>
          <p:cNvSpPr txBox="1">
            <a:spLocks noChangeArrowheads="1"/>
          </p:cNvSpPr>
          <p:nvPr/>
        </p:nvSpPr>
        <p:spPr bwMode="auto">
          <a:xfrm>
            <a:off x="3932238" y="3852863"/>
            <a:ext cx="11890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0.25E-3</a:t>
            </a:r>
            <a:endParaRPr lang="en-US"/>
          </a:p>
        </p:txBody>
      </p:sp>
      <p:sp>
        <p:nvSpPr>
          <p:cNvPr id="76867" name="Text Box 67"/>
          <p:cNvSpPr txBox="1">
            <a:spLocks noChangeArrowheads="1"/>
          </p:cNvSpPr>
          <p:nvPr/>
        </p:nvSpPr>
        <p:spPr bwMode="auto">
          <a:xfrm>
            <a:off x="5395913" y="3852863"/>
            <a:ext cx="1187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1.97E-3</a:t>
            </a:r>
            <a:endParaRPr lang="en-US"/>
          </a:p>
        </p:txBody>
      </p:sp>
      <p:sp>
        <p:nvSpPr>
          <p:cNvPr id="76868" name="Text Box 68"/>
          <p:cNvSpPr txBox="1">
            <a:spLocks noChangeArrowheads="1"/>
          </p:cNvSpPr>
          <p:nvPr/>
        </p:nvSpPr>
        <p:spPr bwMode="auto">
          <a:xfrm>
            <a:off x="5943600" y="4273550"/>
            <a:ext cx="11890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1.97E-3</a:t>
            </a:r>
            <a:endParaRPr lang="en-US"/>
          </a:p>
        </p:txBody>
      </p:sp>
      <p:sp>
        <p:nvSpPr>
          <p:cNvPr id="76869" name="Text Box 69"/>
          <p:cNvSpPr txBox="1">
            <a:spLocks noChangeArrowheads="1"/>
          </p:cNvSpPr>
          <p:nvPr/>
        </p:nvSpPr>
        <p:spPr bwMode="auto">
          <a:xfrm>
            <a:off x="2743200" y="3852863"/>
            <a:ext cx="1006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0.25E-3</a:t>
            </a:r>
            <a:endParaRPr lang="en-US"/>
          </a:p>
        </p:txBody>
      </p:sp>
      <p:sp>
        <p:nvSpPr>
          <p:cNvPr id="76870" name="Text Box 70"/>
          <p:cNvSpPr txBox="1">
            <a:spLocks noChangeArrowheads="1"/>
          </p:cNvSpPr>
          <p:nvPr/>
        </p:nvSpPr>
        <p:spPr bwMode="auto">
          <a:xfrm>
            <a:off x="2011363" y="4379913"/>
            <a:ext cx="6413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1.67E-3</a:t>
            </a:r>
            <a:endParaRPr lang="en-US"/>
          </a:p>
        </p:txBody>
      </p:sp>
      <p:sp>
        <p:nvSpPr>
          <p:cNvPr id="76871" name="Text Box 71"/>
          <p:cNvSpPr txBox="1">
            <a:spLocks noChangeArrowheads="1"/>
          </p:cNvSpPr>
          <p:nvPr/>
        </p:nvSpPr>
        <p:spPr bwMode="auto">
          <a:xfrm>
            <a:off x="4206875" y="4802188"/>
            <a:ext cx="9144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0.01155</a:t>
            </a:r>
            <a:endParaRPr lang="en-US"/>
          </a:p>
        </p:txBody>
      </p:sp>
      <p:sp>
        <p:nvSpPr>
          <p:cNvPr id="76872" name="Text Box 72"/>
          <p:cNvSpPr txBox="1">
            <a:spLocks noChangeArrowheads="1"/>
          </p:cNvSpPr>
          <p:nvPr/>
        </p:nvSpPr>
        <p:spPr bwMode="auto">
          <a:xfrm>
            <a:off x="2652713" y="5962650"/>
            <a:ext cx="10048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0.0</a:t>
            </a:r>
            <a:endParaRPr lang="en-US"/>
          </a:p>
        </p:txBody>
      </p:sp>
      <p:sp>
        <p:nvSpPr>
          <p:cNvPr id="76873" name="Line 73"/>
          <p:cNvSpPr>
            <a:spLocks noChangeShapeType="1"/>
          </p:cNvSpPr>
          <p:nvPr/>
        </p:nvSpPr>
        <p:spPr bwMode="auto">
          <a:xfrm flipH="1" flipV="1">
            <a:off x="4024313" y="5645150"/>
            <a:ext cx="547687" cy="633413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74" name="Line 74"/>
          <p:cNvSpPr>
            <a:spLocks noChangeShapeType="1"/>
          </p:cNvSpPr>
          <p:nvPr/>
        </p:nvSpPr>
        <p:spPr bwMode="auto">
          <a:xfrm>
            <a:off x="4572000" y="6278563"/>
            <a:ext cx="366713" cy="422275"/>
          </a:xfrm>
          <a:prstGeom prst="line">
            <a:avLst/>
          </a:prstGeom>
          <a:noFill/>
          <a:ln w="101600" cap="rnd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75" name="Text Box 75"/>
          <p:cNvSpPr txBox="1">
            <a:spLocks noChangeArrowheads="1"/>
          </p:cNvSpPr>
          <p:nvPr/>
        </p:nvSpPr>
        <p:spPr bwMode="auto">
          <a:xfrm>
            <a:off x="4938713" y="6384925"/>
            <a:ext cx="730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1" i="1">
                <a:solidFill>
                  <a:srgbClr val="008000"/>
                </a:solidFill>
              </a:rPr>
              <a:t>0.0167</a:t>
            </a:r>
            <a:endParaRPr lang="en-US"/>
          </a:p>
        </p:txBody>
      </p:sp>
      <p:sp>
        <p:nvSpPr>
          <p:cNvPr id="76876" name="Text Box 76"/>
          <p:cNvSpPr txBox="1">
            <a:spLocks noChangeArrowheads="1"/>
          </p:cNvSpPr>
          <p:nvPr/>
        </p:nvSpPr>
        <p:spPr bwMode="auto">
          <a:xfrm>
            <a:off x="5486400" y="5962650"/>
            <a:ext cx="1006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0.1</a:t>
            </a:r>
            <a:endParaRPr lang="en-US"/>
          </a:p>
        </p:txBody>
      </p:sp>
      <p:sp>
        <p:nvSpPr>
          <p:cNvPr id="76877" name="Line 77"/>
          <p:cNvSpPr>
            <a:spLocks noChangeShapeType="1"/>
          </p:cNvSpPr>
          <p:nvPr/>
        </p:nvSpPr>
        <p:spPr bwMode="auto">
          <a:xfrm>
            <a:off x="5486400" y="5962650"/>
            <a:ext cx="1096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4.0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4" grpId="0"/>
      <p:bldP spid="7686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in 20 Seconds?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Diffusion</a:t>
            </a:r>
          </a:p>
          <a:p>
            <a:pPr lvl="2"/>
            <a:r>
              <a:rPr lang="en-US"/>
              <a:t>a membrane protein moves 1 to 3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</a:p>
          <a:p>
            <a:pPr lvl="2"/>
            <a:r>
              <a:rPr lang="en-US"/>
              <a:t>a soluble protein moves 30 to 100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 (3 to 10 cell diameters)</a:t>
            </a:r>
          </a:p>
          <a:p>
            <a:pPr lvl="2"/>
            <a:endParaRPr lang="en-US"/>
          </a:p>
          <a:p>
            <a:r>
              <a:rPr lang="en-US"/>
              <a:t>T cells appear to activate really fast</a:t>
            </a:r>
          </a:p>
          <a:p>
            <a:endParaRPr lang="en-US"/>
          </a:p>
          <a:p>
            <a:r>
              <a:rPr lang="en-US"/>
              <a:t>What happens in 1 second</a:t>
            </a:r>
          </a:p>
          <a:p>
            <a:pPr lvl="2"/>
            <a:r>
              <a:rPr lang="en-US"/>
              <a:t>a membrane protein moves to 0.2 to 0.6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</a:p>
          <a:p>
            <a:pPr lvl="2"/>
            <a:r>
              <a:rPr lang="en-US"/>
              <a:t>a soluble protein moves 7 to 24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 (1 to 2 cell diameters)</a:t>
            </a:r>
          </a:p>
          <a:p>
            <a:pPr lvl="2"/>
            <a:r>
              <a:rPr lang="en-US"/>
              <a:t>100-fold less potent weak agonists remain bound for 2 seconds</a:t>
            </a:r>
          </a:p>
          <a:p>
            <a:endParaRPr lang="en-US"/>
          </a:p>
          <a:p>
            <a:r>
              <a:rPr lang="en-US"/>
              <a:t>How do T cells tell time?</a:t>
            </a:r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Yueh-hsiu Chien</a:t>
            </a:r>
          </a:p>
          <a:p>
            <a:endParaRPr lang="en-US"/>
          </a:p>
          <a:p>
            <a:r>
              <a:rPr lang="en-US"/>
              <a:t>everyone from the Chien lab</a:t>
            </a:r>
          </a:p>
          <a:p>
            <a:endParaRPr lang="en-US"/>
          </a:p>
          <a:p>
            <a:r>
              <a:rPr lang="en-US"/>
              <a:t>Johannes Huppa (Davis 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Studies of </a:t>
            </a:r>
            <a:r>
              <a:rPr lang="en-US">
                <a:latin typeface="Symbol" pitchFamily="18" charset="2"/>
              </a:rPr>
              <a:t>gd</a:t>
            </a:r>
            <a:r>
              <a:rPr lang="en-US"/>
              <a:t> T Cell Activation: From the Intestine to the Spleen and also in Silicon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 to 3 p.m., Munzer Auditorium</a:t>
            </a:r>
          </a:p>
          <a:p>
            <a:r>
              <a:rPr lang="en-US"/>
              <a:t>on Tuesday the 8</a:t>
            </a:r>
            <a:r>
              <a:rPr lang="en-US" baseline="30000"/>
              <a:t>th</a:t>
            </a:r>
            <a:r>
              <a:rPr lang="en-US"/>
              <a:t> of February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Cell-to-Cell Interaction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possible to carry out experiments </a:t>
            </a:r>
            <a:r>
              <a:rPr lang="en-US" i="1"/>
              <a:t>in silico</a:t>
            </a:r>
            <a:r>
              <a:rPr lang="en-US"/>
              <a:t> that would be difficult to carry out </a:t>
            </a:r>
            <a:r>
              <a:rPr lang="en-US" i="1"/>
              <a:t>in vitro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There are great benefits in attempting to reverse engineer a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6" name="Rectangle 244"/>
          <p:cNvSpPr>
            <a:spLocks noChangeArrowheads="1"/>
          </p:cNvSpPr>
          <p:nvPr/>
        </p:nvSpPr>
        <p:spPr bwMode="auto">
          <a:xfrm>
            <a:off x="549275" y="1214438"/>
            <a:ext cx="5486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Simulation</a:t>
            </a:r>
          </a:p>
        </p:txBody>
      </p:sp>
      <p:sp>
        <p:nvSpPr>
          <p:cNvPr id="13482" name="Rectangle 170"/>
          <p:cNvSpPr>
            <a:spLocks noChangeArrowheads="1"/>
          </p:cNvSpPr>
          <p:nvPr/>
        </p:nvSpPr>
        <p:spPr bwMode="auto">
          <a:xfrm>
            <a:off x="549275" y="3324225"/>
            <a:ext cx="5486400" cy="3376613"/>
          </a:xfrm>
          <a:prstGeom prst="rect">
            <a:avLst/>
          </a:prstGeom>
          <a:solidFill>
            <a:srgbClr val="FFFF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3" name="Rectangle 171" descr="Large confetti"/>
          <p:cNvSpPr>
            <a:spLocks noChangeArrowheads="1"/>
          </p:cNvSpPr>
          <p:nvPr/>
        </p:nvSpPr>
        <p:spPr bwMode="auto">
          <a:xfrm>
            <a:off x="2287588" y="5434013"/>
            <a:ext cx="547687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4" name="Rectangle 172" descr="Large confetti"/>
          <p:cNvSpPr>
            <a:spLocks noChangeArrowheads="1"/>
          </p:cNvSpPr>
          <p:nvPr/>
        </p:nvSpPr>
        <p:spPr bwMode="auto">
          <a:xfrm>
            <a:off x="3749675" y="5434013"/>
            <a:ext cx="549275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5" name="Rectangle 173" descr="Large confetti"/>
          <p:cNvSpPr>
            <a:spLocks noChangeArrowheads="1"/>
          </p:cNvSpPr>
          <p:nvPr/>
        </p:nvSpPr>
        <p:spPr bwMode="auto">
          <a:xfrm>
            <a:off x="1463675" y="1741488"/>
            <a:ext cx="2925763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6" name="Line 174"/>
          <p:cNvSpPr>
            <a:spLocks noChangeShapeType="1"/>
          </p:cNvSpPr>
          <p:nvPr/>
        </p:nvSpPr>
        <p:spPr bwMode="auto">
          <a:xfrm>
            <a:off x="2560638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7" name="Rectangle 175"/>
          <p:cNvSpPr>
            <a:spLocks noChangeArrowheads="1"/>
          </p:cNvSpPr>
          <p:nvPr/>
        </p:nvSpPr>
        <p:spPr bwMode="auto">
          <a:xfrm>
            <a:off x="2378075" y="2163763"/>
            <a:ext cx="366713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8" name="Line 176"/>
          <p:cNvSpPr>
            <a:spLocks noChangeShapeType="1"/>
          </p:cNvSpPr>
          <p:nvPr/>
        </p:nvSpPr>
        <p:spPr bwMode="auto">
          <a:xfrm>
            <a:off x="4024313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9" name="Rectangle 177"/>
          <p:cNvSpPr>
            <a:spLocks noChangeArrowheads="1"/>
          </p:cNvSpPr>
          <p:nvPr/>
        </p:nvSpPr>
        <p:spPr bwMode="auto">
          <a:xfrm>
            <a:off x="3841750" y="2163763"/>
            <a:ext cx="365125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0" name="Rectangle 178"/>
          <p:cNvSpPr>
            <a:spLocks noChangeArrowheads="1"/>
          </p:cNvSpPr>
          <p:nvPr/>
        </p:nvSpPr>
        <p:spPr bwMode="auto">
          <a:xfrm>
            <a:off x="2378075" y="2374900"/>
            <a:ext cx="366713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1" name="Rectangle 179"/>
          <p:cNvSpPr>
            <a:spLocks noChangeArrowheads="1"/>
          </p:cNvSpPr>
          <p:nvPr/>
        </p:nvSpPr>
        <p:spPr bwMode="auto">
          <a:xfrm>
            <a:off x="3841750" y="2374900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2" name="Line 180"/>
          <p:cNvSpPr>
            <a:spLocks noChangeShapeType="1"/>
          </p:cNvSpPr>
          <p:nvPr/>
        </p:nvSpPr>
        <p:spPr bwMode="auto">
          <a:xfrm>
            <a:off x="1830388" y="1530350"/>
            <a:ext cx="0" cy="63341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3" name="Rectangle 181"/>
          <p:cNvSpPr>
            <a:spLocks noChangeArrowheads="1"/>
          </p:cNvSpPr>
          <p:nvPr/>
        </p:nvSpPr>
        <p:spPr bwMode="auto">
          <a:xfrm>
            <a:off x="1646238" y="2163763"/>
            <a:ext cx="366712" cy="211137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4" name="Rectangle 182" descr="Large confetti"/>
          <p:cNvSpPr>
            <a:spLocks noChangeArrowheads="1"/>
          </p:cNvSpPr>
          <p:nvPr/>
        </p:nvSpPr>
        <p:spPr bwMode="auto">
          <a:xfrm>
            <a:off x="549275" y="3113088"/>
            <a:ext cx="5486400" cy="211137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5" name="Line 183"/>
          <p:cNvSpPr>
            <a:spLocks noChangeShapeType="1"/>
          </p:cNvSpPr>
          <p:nvPr/>
        </p:nvSpPr>
        <p:spPr bwMode="auto">
          <a:xfrm>
            <a:off x="2560638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" name="Line 184"/>
          <p:cNvSpPr>
            <a:spLocks noChangeShapeType="1"/>
          </p:cNvSpPr>
          <p:nvPr/>
        </p:nvSpPr>
        <p:spPr bwMode="auto">
          <a:xfrm>
            <a:off x="4024313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7" name="Rectangle 185"/>
          <p:cNvSpPr>
            <a:spLocks noChangeArrowheads="1"/>
          </p:cNvSpPr>
          <p:nvPr/>
        </p:nvSpPr>
        <p:spPr bwMode="auto">
          <a:xfrm>
            <a:off x="915988" y="2374900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8" name="Line 186"/>
          <p:cNvSpPr>
            <a:spLocks noChangeShapeType="1"/>
          </p:cNvSpPr>
          <p:nvPr/>
        </p:nvSpPr>
        <p:spPr bwMode="auto">
          <a:xfrm>
            <a:off x="1098550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9" name="Rectangle 187"/>
          <p:cNvSpPr>
            <a:spLocks noChangeArrowheads="1"/>
          </p:cNvSpPr>
          <p:nvPr/>
        </p:nvSpPr>
        <p:spPr bwMode="auto">
          <a:xfrm>
            <a:off x="5303838" y="2374900"/>
            <a:ext cx="366712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0" name="Line 188"/>
          <p:cNvSpPr>
            <a:spLocks noChangeShapeType="1"/>
          </p:cNvSpPr>
          <p:nvPr/>
        </p:nvSpPr>
        <p:spPr bwMode="auto">
          <a:xfrm>
            <a:off x="5487988" y="3008313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1" name="Oval 189"/>
          <p:cNvSpPr>
            <a:spLocks noChangeArrowheads="1"/>
          </p:cNvSpPr>
          <p:nvPr/>
        </p:nvSpPr>
        <p:spPr bwMode="auto">
          <a:xfrm>
            <a:off x="4024313" y="3430588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2" name="Oval 190"/>
          <p:cNvSpPr>
            <a:spLocks noChangeArrowheads="1"/>
          </p:cNvSpPr>
          <p:nvPr/>
        </p:nvSpPr>
        <p:spPr bwMode="auto">
          <a:xfrm>
            <a:off x="5487988" y="3430588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3" name="Line 191"/>
          <p:cNvSpPr>
            <a:spLocks noChangeShapeType="1"/>
          </p:cNvSpPr>
          <p:nvPr/>
        </p:nvSpPr>
        <p:spPr bwMode="auto">
          <a:xfrm>
            <a:off x="1373188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4" name="Line 192"/>
          <p:cNvSpPr>
            <a:spLocks noChangeShapeType="1"/>
          </p:cNvSpPr>
          <p:nvPr/>
        </p:nvSpPr>
        <p:spPr bwMode="auto">
          <a:xfrm flipH="1">
            <a:off x="1373188" y="27971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5" name="Line 193"/>
          <p:cNvSpPr>
            <a:spLocks noChangeShapeType="1"/>
          </p:cNvSpPr>
          <p:nvPr/>
        </p:nvSpPr>
        <p:spPr bwMode="auto">
          <a:xfrm>
            <a:off x="2835275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6" name="Line 194"/>
          <p:cNvSpPr>
            <a:spLocks noChangeShapeType="1"/>
          </p:cNvSpPr>
          <p:nvPr/>
        </p:nvSpPr>
        <p:spPr bwMode="auto">
          <a:xfrm>
            <a:off x="4298950" y="26908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7" name="Line 195"/>
          <p:cNvSpPr>
            <a:spLocks noChangeShapeType="1"/>
          </p:cNvSpPr>
          <p:nvPr/>
        </p:nvSpPr>
        <p:spPr bwMode="auto">
          <a:xfrm flipH="1">
            <a:off x="4298950" y="27971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8" name="Line 196"/>
          <p:cNvSpPr>
            <a:spLocks noChangeShapeType="1"/>
          </p:cNvSpPr>
          <p:nvPr/>
        </p:nvSpPr>
        <p:spPr bwMode="auto">
          <a:xfrm>
            <a:off x="5761038" y="2690813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9" name="Line 197"/>
          <p:cNvSpPr>
            <a:spLocks noChangeShapeType="1"/>
          </p:cNvSpPr>
          <p:nvPr/>
        </p:nvSpPr>
        <p:spPr bwMode="auto">
          <a:xfrm flipV="1">
            <a:off x="5945188" y="1425575"/>
            <a:ext cx="0" cy="1265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0" name="Line 198"/>
          <p:cNvSpPr>
            <a:spLocks noChangeShapeType="1"/>
          </p:cNvSpPr>
          <p:nvPr/>
        </p:nvSpPr>
        <p:spPr bwMode="auto">
          <a:xfrm flipV="1">
            <a:off x="641350" y="1425575"/>
            <a:ext cx="0" cy="1265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1" name="Line 199"/>
          <p:cNvSpPr>
            <a:spLocks noChangeShapeType="1"/>
          </p:cNvSpPr>
          <p:nvPr/>
        </p:nvSpPr>
        <p:spPr bwMode="auto">
          <a:xfrm>
            <a:off x="641350" y="1425575"/>
            <a:ext cx="530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2" name="Line 200"/>
          <p:cNvSpPr>
            <a:spLocks noChangeShapeType="1"/>
          </p:cNvSpPr>
          <p:nvPr/>
        </p:nvSpPr>
        <p:spPr bwMode="auto">
          <a:xfrm>
            <a:off x="641350" y="2690813"/>
            <a:ext cx="182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3" name="Line 201"/>
          <p:cNvSpPr>
            <a:spLocks noChangeShapeType="1"/>
          </p:cNvSpPr>
          <p:nvPr/>
        </p:nvSpPr>
        <p:spPr bwMode="auto">
          <a:xfrm>
            <a:off x="2560638" y="3852863"/>
            <a:ext cx="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4" name="Line 202"/>
          <p:cNvSpPr>
            <a:spLocks noChangeShapeType="1"/>
          </p:cNvSpPr>
          <p:nvPr/>
        </p:nvSpPr>
        <p:spPr bwMode="auto">
          <a:xfrm>
            <a:off x="4024313" y="3852863"/>
            <a:ext cx="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5" name="Line 203"/>
          <p:cNvSpPr>
            <a:spLocks noChangeShapeType="1"/>
          </p:cNvSpPr>
          <p:nvPr/>
        </p:nvSpPr>
        <p:spPr bwMode="auto">
          <a:xfrm flipH="1">
            <a:off x="4116388" y="3852863"/>
            <a:ext cx="137160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" name="Line 204"/>
          <p:cNvSpPr>
            <a:spLocks noChangeShapeType="1"/>
          </p:cNvSpPr>
          <p:nvPr/>
        </p:nvSpPr>
        <p:spPr bwMode="auto">
          <a:xfrm>
            <a:off x="1098550" y="3852863"/>
            <a:ext cx="1371600" cy="738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" name="Rectangle 205"/>
          <p:cNvSpPr>
            <a:spLocks noChangeArrowheads="1"/>
          </p:cNvSpPr>
          <p:nvPr/>
        </p:nvSpPr>
        <p:spPr bwMode="auto">
          <a:xfrm>
            <a:off x="2378075" y="4695825"/>
            <a:ext cx="366713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" name="Line 206"/>
          <p:cNvSpPr>
            <a:spLocks noChangeShapeType="1"/>
          </p:cNvSpPr>
          <p:nvPr/>
        </p:nvSpPr>
        <p:spPr bwMode="auto">
          <a:xfrm>
            <a:off x="2560638" y="5329238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" name="Rectangle 207"/>
          <p:cNvSpPr>
            <a:spLocks noChangeArrowheads="1"/>
          </p:cNvSpPr>
          <p:nvPr/>
        </p:nvSpPr>
        <p:spPr bwMode="auto">
          <a:xfrm>
            <a:off x="3841750" y="4695825"/>
            <a:ext cx="365125" cy="6334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" name="Line 208"/>
          <p:cNvSpPr>
            <a:spLocks noChangeShapeType="1"/>
          </p:cNvSpPr>
          <p:nvPr/>
        </p:nvSpPr>
        <p:spPr bwMode="auto">
          <a:xfrm>
            <a:off x="4024313" y="5329238"/>
            <a:ext cx="0" cy="7381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" name="Oval 209"/>
          <p:cNvSpPr>
            <a:spLocks noChangeArrowheads="1"/>
          </p:cNvSpPr>
          <p:nvPr/>
        </p:nvSpPr>
        <p:spPr bwMode="auto">
          <a:xfrm>
            <a:off x="4024313" y="5751513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" name="Line 210"/>
          <p:cNvSpPr>
            <a:spLocks noChangeShapeType="1"/>
          </p:cNvSpPr>
          <p:nvPr/>
        </p:nvSpPr>
        <p:spPr bwMode="auto">
          <a:xfrm flipH="1">
            <a:off x="2835275" y="501332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" name="Line 211"/>
          <p:cNvSpPr>
            <a:spLocks noChangeShapeType="1"/>
          </p:cNvSpPr>
          <p:nvPr/>
        </p:nvSpPr>
        <p:spPr bwMode="auto">
          <a:xfrm flipH="1" flipV="1">
            <a:off x="641350" y="5013325"/>
            <a:ext cx="1646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4" name="Line 212"/>
          <p:cNvSpPr>
            <a:spLocks noChangeShapeType="1"/>
          </p:cNvSpPr>
          <p:nvPr/>
        </p:nvSpPr>
        <p:spPr bwMode="auto">
          <a:xfrm flipV="1">
            <a:off x="641350" y="3535363"/>
            <a:ext cx="0" cy="147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5" name="Line 213"/>
          <p:cNvSpPr>
            <a:spLocks noChangeShapeType="1"/>
          </p:cNvSpPr>
          <p:nvPr/>
        </p:nvSpPr>
        <p:spPr bwMode="auto">
          <a:xfrm>
            <a:off x="641350" y="3535363"/>
            <a:ext cx="274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6" name="Rectangle 214" descr="Large confetti"/>
          <p:cNvSpPr>
            <a:spLocks noChangeArrowheads="1"/>
          </p:cNvSpPr>
          <p:nvPr/>
        </p:nvSpPr>
        <p:spPr bwMode="auto">
          <a:xfrm>
            <a:off x="823913" y="5962650"/>
            <a:ext cx="549275" cy="211138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7" name="Rectangle 215"/>
          <p:cNvSpPr>
            <a:spLocks noChangeArrowheads="1"/>
          </p:cNvSpPr>
          <p:nvPr/>
        </p:nvSpPr>
        <p:spPr bwMode="auto">
          <a:xfrm>
            <a:off x="915988" y="5224463"/>
            <a:ext cx="365125" cy="6318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8" name="Line 216"/>
          <p:cNvSpPr>
            <a:spLocks noChangeShapeType="1"/>
          </p:cNvSpPr>
          <p:nvPr/>
        </p:nvSpPr>
        <p:spPr bwMode="auto">
          <a:xfrm>
            <a:off x="1098550" y="5856288"/>
            <a:ext cx="0" cy="739775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9" name="Rectangle 217"/>
          <p:cNvSpPr>
            <a:spLocks noChangeArrowheads="1"/>
          </p:cNvSpPr>
          <p:nvPr/>
        </p:nvSpPr>
        <p:spPr bwMode="auto">
          <a:xfrm>
            <a:off x="5303838" y="5224463"/>
            <a:ext cx="366712" cy="6318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0" name="Rectangle 218" descr="Large confetti"/>
          <p:cNvSpPr>
            <a:spLocks noChangeArrowheads="1"/>
          </p:cNvSpPr>
          <p:nvPr/>
        </p:nvSpPr>
        <p:spPr bwMode="auto">
          <a:xfrm>
            <a:off x="5213350" y="5962650"/>
            <a:ext cx="547688" cy="211138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CC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1" name="Line 219"/>
          <p:cNvSpPr>
            <a:spLocks noChangeShapeType="1"/>
          </p:cNvSpPr>
          <p:nvPr/>
        </p:nvSpPr>
        <p:spPr bwMode="auto">
          <a:xfrm>
            <a:off x="5487988" y="5856288"/>
            <a:ext cx="0" cy="739775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32" name="Oval 220"/>
          <p:cNvSpPr>
            <a:spLocks noChangeArrowheads="1"/>
          </p:cNvSpPr>
          <p:nvPr/>
        </p:nvSpPr>
        <p:spPr bwMode="auto">
          <a:xfrm>
            <a:off x="5487988" y="6278563"/>
            <a:ext cx="182562" cy="211137"/>
          </a:xfrm>
          <a:prstGeom prst="ellipse">
            <a:avLst/>
          </a:prstGeom>
          <a:solidFill>
            <a:srgbClr val="FF66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3" name="Line 221"/>
          <p:cNvSpPr>
            <a:spLocks noChangeShapeType="1"/>
          </p:cNvSpPr>
          <p:nvPr/>
        </p:nvSpPr>
        <p:spPr bwMode="auto">
          <a:xfrm flipH="1">
            <a:off x="1281113" y="5962650"/>
            <a:ext cx="1096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34" name="Line 222"/>
          <p:cNvSpPr>
            <a:spLocks noChangeShapeType="1"/>
          </p:cNvSpPr>
          <p:nvPr/>
        </p:nvSpPr>
        <p:spPr bwMode="auto">
          <a:xfrm flipV="1">
            <a:off x="731838" y="5224463"/>
            <a:ext cx="731837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35" name="Line 223"/>
          <p:cNvSpPr>
            <a:spLocks noChangeShapeType="1"/>
          </p:cNvSpPr>
          <p:nvPr/>
        </p:nvSpPr>
        <p:spPr bwMode="auto">
          <a:xfrm>
            <a:off x="731838" y="5224463"/>
            <a:ext cx="731837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36" name="Line 224"/>
          <p:cNvSpPr>
            <a:spLocks noChangeShapeType="1"/>
          </p:cNvSpPr>
          <p:nvPr/>
        </p:nvSpPr>
        <p:spPr bwMode="auto">
          <a:xfrm flipV="1">
            <a:off x="5121275" y="5224463"/>
            <a:ext cx="731838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37" name="Line 225"/>
          <p:cNvSpPr>
            <a:spLocks noChangeShapeType="1"/>
          </p:cNvSpPr>
          <p:nvPr/>
        </p:nvSpPr>
        <p:spPr bwMode="auto">
          <a:xfrm>
            <a:off x="5121275" y="5224463"/>
            <a:ext cx="731838" cy="6318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38" name="Text Box 226"/>
          <p:cNvSpPr txBox="1">
            <a:spLocks noChangeArrowheads="1"/>
          </p:cNvSpPr>
          <p:nvPr/>
        </p:nvSpPr>
        <p:spPr bwMode="auto">
          <a:xfrm>
            <a:off x="1463675" y="2481263"/>
            <a:ext cx="731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on</a:t>
            </a:r>
            <a:endParaRPr lang="en-US"/>
          </a:p>
        </p:txBody>
      </p:sp>
      <p:sp>
        <p:nvSpPr>
          <p:cNvPr id="13539" name="Text Box 227"/>
          <p:cNvSpPr txBox="1">
            <a:spLocks noChangeArrowheads="1"/>
          </p:cNvSpPr>
          <p:nvPr/>
        </p:nvSpPr>
        <p:spPr bwMode="auto">
          <a:xfrm>
            <a:off x="1463675" y="2797175"/>
            <a:ext cx="7318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off</a:t>
            </a:r>
            <a:endParaRPr lang="en-US"/>
          </a:p>
        </p:txBody>
      </p:sp>
      <p:sp>
        <p:nvSpPr>
          <p:cNvPr id="13540" name="Text Box 228"/>
          <p:cNvSpPr txBox="1">
            <a:spLocks noChangeArrowheads="1"/>
          </p:cNvSpPr>
          <p:nvPr/>
        </p:nvSpPr>
        <p:spPr bwMode="auto">
          <a:xfrm>
            <a:off x="4389438" y="2481263"/>
            <a:ext cx="7318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off</a:t>
            </a:r>
            <a:endParaRPr lang="en-US"/>
          </a:p>
        </p:txBody>
      </p:sp>
      <p:sp>
        <p:nvSpPr>
          <p:cNvPr id="13541" name="Text Box 229"/>
          <p:cNvSpPr txBox="1">
            <a:spLocks noChangeArrowheads="1"/>
          </p:cNvSpPr>
          <p:nvPr/>
        </p:nvSpPr>
        <p:spPr bwMode="auto">
          <a:xfrm>
            <a:off x="4389438" y="2797175"/>
            <a:ext cx="7318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on</a:t>
            </a:r>
            <a:endParaRPr lang="en-US"/>
          </a:p>
        </p:txBody>
      </p:sp>
      <p:sp>
        <p:nvSpPr>
          <p:cNvPr id="13542" name="Text Box 230"/>
          <p:cNvSpPr txBox="1">
            <a:spLocks noChangeArrowheads="1"/>
          </p:cNvSpPr>
          <p:nvPr/>
        </p:nvSpPr>
        <p:spPr bwMode="auto">
          <a:xfrm>
            <a:off x="2835275" y="2481263"/>
            <a:ext cx="731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t</a:t>
            </a:r>
            <a:r>
              <a:rPr lang="en-US" sz="1200" i="1" baseline="-25000"/>
              <a:t>activate</a:t>
            </a:r>
            <a:endParaRPr lang="en-US"/>
          </a:p>
        </p:txBody>
      </p:sp>
      <p:sp>
        <p:nvSpPr>
          <p:cNvPr id="13543" name="Text Box 231"/>
          <p:cNvSpPr txBox="1">
            <a:spLocks noChangeArrowheads="1"/>
          </p:cNvSpPr>
          <p:nvPr/>
        </p:nvSpPr>
        <p:spPr bwMode="auto">
          <a:xfrm>
            <a:off x="2835275" y="1214438"/>
            <a:ext cx="9144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deactivate (ext)</a:t>
            </a:r>
            <a:endParaRPr lang="en-US"/>
          </a:p>
        </p:txBody>
      </p:sp>
      <p:sp>
        <p:nvSpPr>
          <p:cNvPr id="13544" name="Text Box 232"/>
          <p:cNvSpPr txBox="1">
            <a:spLocks noChangeArrowheads="1"/>
          </p:cNvSpPr>
          <p:nvPr/>
        </p:nvSpPr>
        <p:spPr bwMode="auto">
          <a:xfrm>
            <a:off x="2652713" y="3852863"/>
            <a:ext cx="11890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k</a:t>
            </a:r>
            <a:r>
              <a:rPr lang="en-US" sz="1200" i="1" baseline="-25000"/>
              <a:t>endo (inactive,bound)</a:t>
            </a:r>
            <a:endParaRPr lang="en-US"/>
          </a:p>
        </p:txBody>
      </p:sp>
      <p:sp>
        <p:nvSpPr>
          <p:cNvPr id="13545" name="Text Box 233"/>
          <p:cNvSpPr txBox="1">
            <a:spLocks noChangeArrowheads="1"/>
          </p:cNvSpPr>
          <p:nvPr/>
        </p:nvSpPr>
        <p:spPr bwMode="auto">
          <a:xfrm>
            <a:off x="4116388" y="3852863"/>
            <a:ext cx="1187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k</a:t>
            </a:r>
            <a:r>
              <a:rPr lang="en-US" sz="1200" i="1" baseline="-25000"/>
              <a:t>endo (active,bound)</a:t>
            </a:r>
            <a:endParaRPr lang="en-US"/>
          </a:p>
        </p:txBody>
      </p:sp>
      <p:sp>
        <p:nvSpPr>
          <p:cNvPr id="13546" name="Text Box 234"/>
          <p:cNvSpPr txBox="1">
            <a:spLocks noChangeArrowheads="1"/>
          </p:cNvSpPr>
          <p:nvPr/>
        </p:nvSpPr>
        <p:spPr bwMode="auto">
          <a:xfrm>
            <a:off x="4664075" y="4273550"/>
            <a:ext cx="11890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k</a:t>
            </a:r>
            <a:r>
              <a:rPr lang="en-US" sz="1200" i="1" baseline="-25000"/>
              <a:t>endo (active,free)</a:t>
            </a:r>
            <a:endParaRPr lang="en-US"/>
          </a:p>
        </p:txBody>
      </p:sp>
      <p:sp>
        <p:nvSpPr>
          <p:cNvPr id="13547" name="Text Box 235"/>
          <p:cNvSpPr txBox="1">
            <a:spLocks noChangeArrowheads="1"/>
          </p:cNvSpPr>
          <p:nvPr/>
        </p:nvSpPr>
        <p:spPr bwMode="auto">
          <a:xfrm>
            <a:off x="1463675" y="3852863"/>
            <a:ext cx="1006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k</a:t>
            </a:r>
            <a:r>
              <a:rPr lang="en-US" sz="1200" i="1" baseline="-25000"/>
              <a:t>endo (inactive,free)</a:t>
            </a:r>
            <a:endParaRPr lang="en-US"/>
          </a:p>
        </p:txBody>
      </p:sp>
      <p:sp>
        <p:nvSpPr>
          <p:cNvPr id="13548" name="Text Box 236"/>
          <p:cNvSpPr txBox="1">
            <a:spLocks noChangeArrowheads="1"/>
          </p:cNvSpPr>
          <p:nvPr/>
        </p:nvSpPr>
        <p:spPr bwMode="auto">
          <a:xfrm>
            <a:off x="731838" y="4379913"/>
            <a:ext cx="6413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/>
              <a:t>k</a:t>
            </a:r>
            <a:r>
              <a:rPr lang="en-US" sz="1200" i="1" baseline="-25000"/>
              <a:t>exocytosis</a:t>
            </a:r>
            <a:endParaRPr lang="en-US"/>
          </a:p>
        </p:txBody>
      </p:sp>
      <p:sp>
        <p:nvSpPr>
          <p:cNvPr id="13549" name="Text Box 237"/>
          <p:cNvSpPr txBox="1">
            <a:spLocks noChangeArrowheads="1"/>
          </p:cNvSpPr>
          <p:nvPr/>
        </p:nvSpPr>
        <p:spPr bwMode="auto">
          <a:xfrm>
            <a:off x="2927350" y="4802188"/>
            <a:ext cx="9144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deactivate (int)</a:t>
            </a:r>
            <a:endParaRPr lang="en-US"/>
          </a:p>
        </p:txBody>
      </p:sp>
      <p:sp>
        <p:nvSpPr>
          <p:cNvPr id="13550" name="Text Box 238"/>
          <p:cNvSpPr txBox="1">
            <a:spLocks noChangeArrowheads="1"/>
          </p:cNvSpPr>
          <p:nvPr/>
        </p:nvSpPr>
        <p:spPr bwMode="auto">
          <a:xfrm>
            <a:off x="1373188" y="5962650"/>
            <a:ext cx="10048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degrade (inactive)</a:t>
            </a:r>
            <a:endParaRPr lang="en-US"/>
          </a:p>
        </p:txBody>
      </p:sp>
      <p:sp>
        <p:nvSpPr>
          <p:cNvPr id="13551" name="Line 239"/>
          <p:cNvSpPr>
            <a:spLocks noChangeShapeType="1"/>
          </p:cNvSpPr>
          <p:nvPr/>
        </p:nvSpPr>
        <p:spPr bwMode="auto">
          <a:xfrm flipH="1" flipV="1">
            <a:off x="2744788" y="5645150"/>
            <a:ext cx="547687" cy="633413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2" name="Line 240"/>
          <p:cNvSpPr>
            <a:spLocks noChangeShapeType="1"/>
          </p:cNvSpPr>
          <p:nvPr/>
        </p:nvSpPr>
        <p:spPr bwMode="auto">
          <a:xfrm>
            <a:off x="3292475" y="6278563"/>
            <a:ext cx="366713" cy="422275"/>
          </a:xfrm>
          <a:prstGeom prst="line">
            <a:avLst/>
          </a:prstGeom>
          <a:noFill/>
          <a:ln w="101600" cap="rnd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3" name="Text Box 241"/>
          <p:cNvSpPr txBox="1">
            <a:spLocks noChangeArrowheads="1"/>
          </p:cNvSpPr>
          <p:nvPr/>
        </p:nvSpPr>
        <p:spPr bwMode="auto">
          <a:xfrm>
            <a:off x="3659188" y="6384925"/>
            <a:ext cx="730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1" i="1">
                <a:solidFill>
                  <a:srgbClr val="008000"/>
                </a:solidFill>
              </a:rPr>
              <a:t>synthesis</a:t>
            </a:r>
            <a:endParaRPr lang="en-US"/>
          </a:p>
        </p:txBody>
      </p:sp>
      <p:sp>
        <p:nvSpPr>
          <p:cNvPr id="13554" name="Text Box 242"/>
          <p:cNvSpPr txBox="1">
            <a:spLocks noChangeArrowheads="1"/>
          </p:cNvSpPr>
          <p:nvPr/>
        </p:nvSpPr>
        <p:spPr bwMode="auto">
          <a:xfrm>
            <a:off x="4206875" y="5962650"/>
            <a:ext cx="1006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i="1"/>
              <a:t>k</a:t>
            </a:r>
            <a:r>
              <a:rPr lang="en-US" sz="1200" i="1" baseline="-25000"/>
              <a:t>degrade (active)</a:t>
            </a:r>
            <a:endParaRPr lang="en-US"/>
          </a:p>
        </p:txBody>
      </p:sp>
      <p:sp>
        <p:nvSpPr>
          <p:cNvPr id="13555" name="Line 243"/>
          <p:cNvSpPr>
            <a:spLocks noChangeShapeType="1"/>
          </p:cNvSpPr>
          <p:nvPr/>
        </p:nvSpPr>
        <p:spPr bwMode="auto">
          <a:xfrm>
            <a:off x="4206875" y="5962650"/>
            <a:ext cx="1096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559" name="Object 247"/>
          <p:cNvGraphicFramePr>
            <a:graphicFrameLocks noChangeAspect="1"/>
          </p:cNvGraphicFramePr>
          <p:nvPr>
            <p:ph idx="1"/>
          </p:nvPr>
        </p:nvGraphicFramePr>
        <p:xfrm>
          <a:off x="6035675" y="2849563"/>
          <a:ext cx="2359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Equation" r:id="rId3" imgW="787320" imgH="228600" progId="Equation.3">
                  <p:embed/>
                </p:oleObj>
              </mc:Choice>
              <mc:Fallback>
                <p:oleObj name="Equation" r:id="rId3" imgW="787320" imgH="228600" progId="Equation.3">
                  <p:embed/>
                  <p:pic>
                    <p:nvPicPr>
                      <p:cNvPr id="0" name="Object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2849563"/>
                        <a:ext cx="23590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Equations for Release, Diffusion and Binding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Release</a:t>
            </a:r>
          </a:p>
          <a:p>
            <a:endParaRPr lang="en-US" sz="2000"/>
          </a:p>
          <a:p>
            <a:r>
              <a:rPr lang="en-US" sz="2000"/>
              <a:t>Diffusion</a:t>
            </a:r>
          </a:p>
          <a:p>
            <a:endParaRPr lang="en-US" sz="2000"/>
          </a:p>
          <a:p>
            <a:r>
              <a:rPr lang="en-US" sz="2000"/>
              <a:t>Binding</a:t>
            </a:r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1905000" y="1801813"/>
          <a:ext cx="20208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3" imgW="1002960" imgH="253800" progId="Equation.3">
                  <p:embed/>
                </p:oleObj>
              </mc:Choice>
              <mc:Fallback>
                <p:oleObj name="Equation" r:id="rId3" imgW="100296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01813"/>
                        <a:ext cx="20208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6191250" y="4572000"/>
          <a:ext cx="22574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5" imgW="1117440" imgH="444240" progId="Equation.3">
                  <p:embed/>
                </p:oleObj>
              </mc:Choice>
              <mc:Fallback>
                <p:oleObj name="Equation" r:id="rId5" imgW="111744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4572000"/>
                        <a:ext cx="22574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1905000" y="2568575"/>
          <a:ext cx="36385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7" imgW="1841400" imgH="304560" progId="Equation.3">
                  <p:embed/>
                </p:oleObj>
              </mc:Choice>
              <mc:Fallback>
                <p:oleObj name="Equation" r:id="rId7" imgW="1841400" imgH="3045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68575"/>
                        <a:ext cx="36385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1955800" y="3429000"/>
          <a:ext cx="4038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9" imgW="4038480" imgH="3276360" progId="Equation.3">
                  <p:embed/>
                </p:oleObj>
              </mc:Choice>
              <mc:Fallback>
                <p:oleObj name="Equation" r:id="rId9" imgW="4038480" imgH="3276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429000"/>
                        <a:ext cx="40386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8" name="Picture 24" descr="012705_flat_gri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5963"/>
            <a:ext cx="3043238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5 Different Region Models for </a:t>
            </a:r>
            <a:br>
              <a:rPr lang="en-US" sz="3200"/>
            </a:br>
            <a:r>
              <a:rPr lang="en-US" sz="3200"/>
              <a:t>the Contact Area</a:t>
            </a:r>
          </a:p>
        </p:txBody>
      </p:sp>
      <p:pic>
        <p:nvPicPr>
          <p:cNvPr id="10260" name="Picture 20" descr="012705_brick_gri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012705_flat_shif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012705_curved_gri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012705_curved_shif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012705_flat_gri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1" name="Line 41"/>
          <p:cNvSpPr>
            <a:spLocks noChangeShapeType="1"/>
          </p:cNvSpPr>
          <p:nvPr/>
        </p:nvSpPr>
        <p:spPr bwMode="auto">
          <a:xfrm>
            <a:off x="1676400" y="3886200"/>
            <a:ext cx="1828800" cy="914400"/>
          </a:xfrm>
          <a:prstGeom prst="line">
            <a:avLst/>
          </a:prstGeom>
          <a:noFill/>
          <a:ln w="203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 flipV="1">
            <a:off x="1676400" y="5715000"/>
            <a:ext cx="1828800" cy="914400"/>
          </a:xfrm>
          <a:prstGeom prst="line">
            <a:avLst/>
          </a:prstGeom>
          <a:noFill/>
          <a:ln w="203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Membrane Spacing</a:t>
            </a:r>
          </a:p>
        </p:txBody>
      </p:sp>
      <p:pic>
        <p:nvPicPr>
          <p:cNvPr id="71725" name="Picture 4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>
            <a:off x="1666875" y="2371725"/>
            <a:ext cx="1371600" cy="1352550"/>
          </a:xfrm>
          <a:solidFill>
            <a:schemeClr val="bg1">
              <a:alpha val="70000"/>
            </a:schemeClr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1" name="Picture 51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88" y="4273550"/>
            <a:ext cx="2665412" cy="1822450"/>
          </a:xfrm>
          <a:solidFill>
            <a:schemeClr val="bg1">
              <a:alpha val="70000"/>
            </a:schemeClr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3" name="Picture 53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93825"/>
            <a:ext cx="3198813" cy="2187575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533400" y="1600200"/>
            <a:ext cx="3735388" cy="1828800"/>
            <a:chOff x="2016" y="5328"/>
            <a:chExt cx="8352" cy="1440"/>
          </a:xfrm>
        </p:grpSpPr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>
              <a:off x="2016" y="5328"/>
              <a:ext cx="259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>
              <a:off x="4896" y="5328"/>
              <a:ext cx="259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7776" y="5328"/>
              <a:ext cx="259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2016" y="6480"/>
              <a:ext cx="259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>
              <a:off x="4896" y="6192"/>
              <a:ext cx="259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>
              <a:off x="7776" y="6768"/>
              <a:ext cx="86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 flipV="1">
              <a:off x="3456" y="5904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 flipV="1">
              <a:off x="2592" y="5904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 flipV="1">
              <a:off x="3744" y="5904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 flipV="1">
              <a:off x="4320" y="5904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 flipV="1">
              <a:off x="6768" y="5616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V="1">
              <a:off x="6048" y="5616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 flipV="1">
              <a:off x="5184" y="5616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 flipV="1">
              <a:off x="10080" y="6192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 flipV="1">
              <a:off x="9648" y="6192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 flipV="1">
              <a:off x="8064" y="6192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9504" y="6768"/>
              <a:ext cx="86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V="1">
              <a:off x="8640" y="6480"/>
              <a:ext cx="432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>
              <a:off x="9072" y="6480"/>
              <a:ext cx="432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 flipV="1">
              <a:off x="9072" y="5904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>
              <a:off x="3456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Line 27"/>
            <p:cNvSpPr>
              <a:spLocks noChangeShapeType="1"/>
            </p:cNvSpPr>
            <p:nvPr/>
          </p:nvSpPr>
          <p:spPr bwMode="auto">
            <a:xfrm>
              <a:off x="2592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28"/>
            <p:cNvSpPr>
              <a:spLocks noChangeShapeType="1"/>
            </p:cNvSpPr>
            <p:nvPr/>
          </p:nvSpPr>
          <p:spPr bwMode="auto">
            <a:xfrm>
              <a:off x="3024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Line 29"/>
            <p:cNvSpPr>
              <a:spLocks noChangeShapeType="1"/>
            </p:cNvSpPr>
            <p:nvPr/>
          </p:nvSpPr>
          <p:spPr bwMode="auto">
            <a:xfrm>
              <a:off x="3888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>
              <a:off x="5328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Line 31"/>
            <p:cNvSpPr>
              <a:spLocks noChangeShapeType="1"/>
            </p:cNvSpPr>
            <p:nvPr/>
          </p:nvSpPr>
          <p:spPr bwMode="auto">
            <a:xfrm>
              <a:off x="6336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2" name="Line 32"/>
            <p:cNvSpPr>
              <a:spLocks noChangeShapeType="1"/>
            </p:cNvSpPr>
            <p:nvPr/>
          </p:nvSpPr>
          <p:spPr bwMode="auto">
            <a:xfrm>
              <a:off x="7056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3" name="Line 33"/>
            <p:cNvSpPr>
              <a:spLocks noChangeShapeType="1"/>
            </p:cNvSpPr>
            <p:nvPr/>
          </p:nvSpPr>
          <p:spPr bwMode="auto">
            <a:xfrm flipV="1">
              <a:off x="5184" y="5760"/>
              <a:ext cx="43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Line 34"/>
            <p:cNvSpPr>
              <a:spLocks noChangeShapeType="1"/>
            </p:cNvSpPr>
            <p:nvPr/>
          </p:nvSpPr>
          <p:spPr bwMode="auto">
            <a:xfrm flipH="1">
              <a:off x="5616" y="5328"/>
              <a:ext cx="43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5" name="Line 35"/>
            <p:cNvSpPr>
              <a:spLocks noChangeShapeType="1"/>
            </p:cNvSpPr>
            <p:nvPr/>
          </p:nvSpPr>
          <p:spPr bwMode="auto">
            <a:xfrm>
              <a:off x="9072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Line 36"/>
            <p:cNvSpPr>
              <a:spLocks noChangeShapeType="1"/>
            </p:cNvSpPr>
            <p:nvPr/>
          </p:nvSpPr>
          <p:spPr bwMode="auto">
            <a:xfrm>
              <a:off x="8064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Line 37"/>
            <p:cNvSpPr>
              <a:spLocks noChangeShapeType="1"/>
            </p:cNvSpPr>
            <p:nvPr/>
          </p:nvSpPr>
          <p:spPr bwMode="auto">
            <a:xfrm>
              <a:off x="9936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Line 38"/>
            <p:cNvSpPr>
              <a:spLocks noChangeShapeType="1"/>
            </p:cNvSpPr>
            <p:nvPr/>
          </p:nvSpPr>
          <p:spPr bwMode="auto">
            <a:xfrm>
              <a:off x="8496" y="532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9" name="Line 39"/>
          <p:cNvSpPr>
            <a:spLocks noChangeShapeType="1"/>
          </p:cNvSpPr>
          <p:nvPr/>
        </p:nvSpPr>
        <p:spPr bwMode="auto">
          <a:xfrm flipV="1">
            <a:off x="2590800" y="5257800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>
            <a:off x="2590800" y="4343400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2590800" y="6172200"/>
            <a:ext cx="1524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 flipV="1">
            <a:off x="2590800" y="4038600"/>
            <a:ext cx="1524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6" name="Picture 56" descr="012705_flat_gri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657600"/>
            <a:ext cx="3043238" cy="3043238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stacked_m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 Binding Between Two Cells</a:t>
            </a:r>
          </a:p>
        </p:txBody>
      </p:sp>
      <p:pic>
        <p:nvPicPr>
          <p:cNvPr id="34820" name="Picture 4" descr="10_50_9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572000" cy="3529013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/>
              <a:t>cell radii = 5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r>
              <a:rPr lang="en-US" sz="1800"/>
              <a:t>contact area radius = 4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r>
              <a:rPr lang="en-US" sz="1800"/>
              <a:t>k</a:t>
            </a:r>
            <a:r>
              <a:rPr lang="en-US" sz="1800" baseline="-25000"/>
              <a:t>on</a:t>
            </a:r>
            <a:r>
              <a:rPr lang="en-US" sz="1800"/>
              <a:t> = 1.57x10</a:t>
            </a:r>
            <a:r>
              <a:rPr lang="en-US" sz="1800" baseline="30000"/>
              <a:t>3</a:t>
            </a:r>
            <a:r>
              <a:rPr lang="en-US" sz="1800"/>
              <a:t> M</a:t>
            </a:r>
            <a:r>
              <a:rPr lang="en-US" sz="1800" baseline="30000"/>
              <a:t>-1</a:t>
            </a:r>
            <a:r>
              <a:rPr lang="en-US" sz="1800"/>
              <a:t>s</a:t>
            </a:r>
            <a:r>
              <a:rPr lang="en-US" sz="1800" baseline="30000"/>
              <a:t>-1</a:t>
            </a:r>
          </a:p>
          <a:p>
            <a:r>
              <a:rPr lang="en-US" sz="1800"/>
              <a:t>k</a:t>
            </a:r>
            <a:r>
              <a:rPr lang="en-US" sz="1800" baseline="-25000"/>
              <a:t>off</a:t>
            </a:r>
            <a:r>
              <a:rPr lang="en-US" sz="1800"/>
              <a:t> = 0.063 s</a:t>
            </a:r>
            <a:r>
              <a:rPr lang="en-US" sz="1800" baseline="30000"/>
              <a:t>-1	</a:t>
            </a:r>
          </a:p>
          <a:p>
            <a:r>
              <a:rPr lang="en-US" sz="1800"/>
              <a:t>D = 1x10</a:t>
            </a:r>
            <a:r>
              <a:rPr lang="en-US" sz="1800" baseline="30000"/>
              <a:t>-13</a:t>
            </a:r>
            <a:r>
              <a:rPr lang="en-US" sz="1800"/>
              <a:t> m</a:t>
            </a:r>
            <a:r>
              <a:rPr lang="en-US" sz="1800" baseline="30000"/>
              <a:t>2</a:t>
            </a:r>
            <a:r>
              <a:rPr lang="en-US" sz="1800"/>
              <a:t>s</a:t>
            </a:r>
            <a:r>
              <a:rPr lang="en-US" sz="1800" baseline="30000"/>
              <a:t>-1</a:t>
            </a:r>
          </a:p>
          <a:p>
            <a:r>
              <a:rPr lang="en-US" sz="1800"/>
              <a:t>10,000 immobile molecules</a:t>
            </a:r>
          </a:p>
          <a:p>
            <a:r>
              <a:rPr lang="en-US" sz="180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sz="1800"/>
              <a:t>10,167 mobile @ 12.3 nm</a:t>
            </a:r>
          </a:p>
          <a:p>
            <a:r>
              <a:rPr lang="en-US" sz="1800">
                <a:solidFill>
                  <a:srgbClr val="006600"/>
                </a:solidFill>
              </a:rPr>
              <a:t>green</a:t>
            </a:r>
          </a:p>
          <a:p>
            <a:pPr lvl="1"/>
            <a:r>
              <a:rPr lang="en-US" sz="1800"/>
              <a:t>10,833 mobile @ 1.37 nm</a:t>
            </a:r>
          </a:p>
          <a:p>
            <a:r>
              <a:rPr lang="en-US" sz="1800">
                <a:solidFill>
                  <a:srgbClr val="0000FF"/>
                </a:solidFill>
              </a:rPr>
              <a:t>blue</a:t>
            </a:r>
          </a:p>
          <a:p>
            <a:pPr lvl="1"/>
            <a:r>
              <a:rPr lang="en-US" sz="1800"/>
              <a:t>11,500 mobile @ 0.15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6" name="Picture 18" descr="stacked_mo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3659188" cy="48768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Two Phases of Binding</a:t>
            </a:r>
          </a:p>
        </p:txBody>
      </p:sp>
      <p:pic>
        <p:nvPicPr>
          <p:cNvPr id="37893" name="Picture 5" descr="10k_30k_60k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572000" cy="3529013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8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cell radii = 5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pPr>
              <a:lnSpc>
                <a:spcPct val="90000"/>
              </a:lnSpc>
            </a:pPr>
            <a:r>
              <a:rPr lang="en-US" sz="1800"/>
              <a:t>contact area radius = 4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pPr>
              <a:lnSpc>
                <a:spcPct val="90000"/>
              </a:lnSpc>
            </a:pPr>
            <a:r>
              <a:rPr lang="en-US" sz="1800"/>
              <a:t>k</a:t>
            </a:r>
            <a:r>
              <a:rPr lang="en-US" sz="1800" baseline="-25000"/>
              <a:t>on</a:t>
            </a:r>
            <a:r>
              <a:rPr lang="en-US" sz="1800"/>
              <a:t> = 1.57x10</a:t>
            </a:r>
            <a:r>
              <a:rPr lang="en-US" sz="1800" baseline="30000"/>
              <a:t>3</a:t>
            </a:r>
            <a:r>
              <a:rPr lang="en-US" sz="1800"/>
              <a:t> M</a:t>
            </a:r>
            <a:r>
              <a:rPr lang="en-US" sz="1800" baseline="30000"/>
              <a:t>-1</a:t>
            </a:r>
            <a:r>
              <a:rPr lang="en-US" sz="1800"/>
              <a:t>s</a:t>
            </a:r>
            <a:r>
              <a:rPr lang="en-US" sz="18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1800"/>
              <a:t>k</a:t>
            </a:r>
            <a:r>
              <a:rPr lang="en-US" sz="1800" baseline="-25000"/>
              <a:t>off</a:t>
            </a:r>
            <a:r>
              <a:rPr lang="en-US" sz="1800"/>
              <a:t> = 0.063 s</a:t>
            </a:r>
            <a:r>
              <a:rPr lang="en-US" sz="18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1800"/>
              <a:t>D = 1x10</a:t>
            </a:r>
            <a:r>
              <a:rPr lang="en-US" sz="1800" baseline="30000"/>
              <a:t>-13</a:t>
            </a:r>
            <a:r>
              <a:rPr lang="en-US" sz="1800"/>
              <a:t> m</a:t>
            </a:r>
            <a:r>
              <a:rPr lang="en-US" sz="1800" baseline="30000"/>
              <a:t>2</a:t>
            </a:r>
            <a:r>
              <a:rPr lang="en-US" sz="1800"/>
              <a:t>s</a:t>
            </a:r>
            <a:r>
              <a:rPr lang="en-US" sz="1800" baseline="30000"/>
              <a:t>-1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red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60,000 immobile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19,000 mobile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06600"/>
                </a:solidFill>
              </a:rPr>
              <a:t>green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30,000 immobile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14,500 mobile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000FF"/>
                </a:solidFill>
              </a:rPr>
              <a:t>blue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10,000 immobile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11,500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F9tadO9sS+hUzScPXzrms9s/KVo=</DigestValue>
    </Reference>
    <Reference URI="#idOfficeObject" Type="http://www.w3.org/2000/09/xmldsig#Object">
      <DigestMethod Algorithm="http://www.w3.org/2000/09/xmldsig#sha1"/>
      <DigestValue>7ASYblq6lmYvMUpdDL1wwW+dXCc=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YFdS0LGdF/vTGVpVxSDAl0eotOM=</DigestValue>
    </Reference>
  </SignedInfo>
  <SignatureValue>FAL70Hx7Uqs1WqiHV0zQV5Et1rUqGLL0xlX7ClOdikvlCdfIaQ/Tb1avPBLeVp8txGd/9VKnqmbw
1gp+MMLi0TD48Tt43PioVAVsrTJFIBkKcBuXB3YUMk+GrrYy3k9Ub2QY2KNK7eBSPO99NcvzemoG
U7WJVLJQ9yJvZZ/DoQs=</SignatureValue>
  <KeyInfo>
    <X509Data>
      <X509Certificate>MIIEzzCCA7egAwIBAgIQcyKv2nauegxA139hQoZfezANBgkqhkiG9w0BAQUFADCB3TELMAkGA1UE
BhMCVVMxFzAVBgNVBAoTDlZlcmlTaWduLCBJbmMuMR8wHQYDVQQLExZWZXJpU2lnbiBUcnVzdCBO
ZXR3b3JrMTswOQYDVQQLEzJUZXJtcyBvZiB1c2UgYXQgaHR0cHM6Ly93d3cudmVyaXNpZ24uY29t
L3JwYSAoYykwOTEeMBwGA1UECxMVUGVyc29uYSBOb3QgVmFsaWRhdGVkMTcwNQYDVQQDEy5WZXJp
U2lnbiBDbGFzcyAxIEluZGl2aWR1YWwgU3Vic2NyaWJlciBDQSAtIEczMB4XDTEyMDIwODAwMDAw
MFoXDTEzMDIwNzIzNTk1OVowggEWMRcwFQYDVQQKEw5WZXJpU2lnbiwgSW5jLjEfMB0GA1UECxMW
VmVyaVNpZ24gVHJ1c3QgTmV0d29yazFGMEQGA1UECxM9d3d3LnZlcmlzaWduLmNvbS9yZXBvc2l0
b3J5L1JQQSBJbmNvcnAuIGJ5IFJlZi4sTElBQi5MVEQoYyk5ODEeMBwGA1UECxMVUGVyc29uYSBO
b3QgVmFsaWRhdGVkMTQwMgYDVQQLEytEaWdpdGFsIElEIENsYXNzIDEgLSBNaWNyb3NvZnQgRnVs
bCBTZXJ2aWNlMRkwFwYDVQQDFBBZdmVzIEtvbmlnc2hvZmVyMSEwHwYJKoZIhvcNAQkBFhJ5dmVz
a0B5dmVzc29mdC5jb20wgZ8wDQYJKoZIhvcNAQEBBQADgY0AMIGJAoGBAMY6HfPOeV5jZbuOJeJq
hK+cXwy7e6zTaCwSmsytbC8nBExPHh+xZIJc9YRkk35VynSnBTk7ZzRL5P9fTIjgWtXuqSbnzoMC
cLZ2s33ffxSWscEHSKefFU68ojiENGlZQzAegvMjbxkKKfPBNeN/PHlc+hBUP4lgOABvU/ue6Pp3
AgMBAAGjgdIwgc8wCQYDVR0TBAIwADBEBgNVHSAEPTA7MDkGC2CGSAGG+EUBBxcBMCowKAYIKwYB
BQUHAgEWHGh0dHBzOi8vd3d3LnZlcmlzaWduLmNvbS9ycGEwCwYDVR0PBAQDAgWgMB0GA1UdJQQW
MBQGCCsGAQUFBwMEBggrBgEFBQcDAjBQBgNVHR8ESTBHMEWgQ6BBhj9odHRwOi8vaW5kYzFkaWdp
dGFsaWQtZzMtY3JsLnZlcmlzaWduLmNvbS9JbmRDMURpZ2l0YWxJRC1HMy5jcmwwDQYJKoZIhvcN
AQEFBQADggEBANc6KpFIHvx5DibKguZGicp3smuSRijuxB8Kc9enGcYQMPBA/+Sx2twM8efqs73R
zFXJhYelq6TPgM8Eq10oN4uueloIAhARaTK8mIHXe6t18l3y7KguMYBMBsk73QN5tX43YSP0Uk8x
Txm9KRk1vxpdxjO6mtA13es8qnMttK2y/zFvSl/nmkDozSZ+rxJAOf1l3YG3KUI+4bLFwhyMs6xR
BulyIXdoretYmrCoH6hvOFj/Mbs4WjODYvlW9ehvpdRC+kmA7hZDH8nkhTHai6L4Wl32G3MHxHK5
USgHi3lQP9ew/XPm7whIQVDgfOwf21nZmQBk5QGL6SJ3TiPb2gI=</X509Certificate>
    </X509Data>
  </KeyInfo>
  <Object xmlns:mdssi="http://schemas.openxmlformats.org/package/2006/digital-signature" Id="idPackageObject">
    <Manifest>
      <Reference URI="/ppt/media/media4.wmv?ContentType=video/x-ms-wmv">
        <DigestMethod Algorithm="http://www.w3.org/2000/09/xmldsig#sha1"/>
        <DigestValue>4vndEQM7B3yN5XI8DWcIw1Fbfyk=</DigestValue>
      </Reference>
      <Reference URI="/ppt/media/image6.wmf?ContentType=image/x-wmf">
        <DigestMethod Algorithm="http://www.w3.org/2000/09/xmldsig#sha1"/>
        <DigestValue>tliXG/dr8REtLwANARh9blwy0bk=</DigestValue>
      </Reference>
      <Reference URI="/ppt/media/image5.wmf?ContentType=image/x-wmf">
        <DigestMethod Algorithm="http://www.w3.org/2000/09/xmldsig#sha1"/>
        <DigestValue>ONrnctT+SX14VdiR+3hH1K+h62I=</DigestValue>
      </Reference>
      <Reference URI="/ppt/drawings/vmlDrawing2.vml?ContentType=application/vnd.openxmlformats-officedocument.vmlDrawing">
        <DigestMethod Algorithm="http://www.w3.org/2000/09/xmldsig#sha1"/>
        <DigestValue>xXwKguwVP+KqYkSnpbY5NH6Crhw=</DigestValue>
      </Reference>
      <Reference URI="/ppt/media/image29.png?ContentType=image/png">
        <DigestMethod Algorithm="http://www.w3.org/2000/09/xmldsig#sha1"/>
        <DigestValue>108ZAdb1BkOuQr9OlH6MCXd4W+w=</DigestValue>
      </Reference>
      <Reference URI="/ppt/media/image24.wmf?ContentType=image/x-wmf">
        <DigestMethod Algorithm="http://www.w3.org/2000/09/xmldsig#sha1"/>
        <DigestValue>oI4xBeTyvLrG0h3k3C4iG2W96ME=</DigestValue>
      </Reference>
      <Reference URI="/ppt/media/image7.wmf?ContentType=image/x-wmf">
        <DigestMethod Algorithm="http://www.w3.org/2000/09/xmldsig#sha1"/>
        <DigestValue>VXw2PWnzfLlC7xjxe6+JZwVIJ/g=</DigestValue>
      </Reference>
      <Reference URI="/ppt/media/image8.wmf?ContentType=image/x-wmf">
        <DigestMethod Algorithm="http://www.w3.org/2000/09/xmldsig#sha1"/>
        <DigestValue>PrOa7plBJMoZJOzuebs8JeA7TDg=</DigestValue>
      </Reference>
      <Reference URI="/ppt/embeddings/oleObject2.bin?ContentType=application/vnd.openxmlformats-officedocument.oleObject">
        <DigestMethod Algorithm="http://www.w3.org/2000/09/xmldsig#sha1"/>
        <DigestValue>A8qHDZWwGAmh5/wrdSf3zN/z7Cs=</DigestValue>
      </Reference>
      <Reference URI="/ppt/drawings/vmlDrawing1.vml?ContentType=application/vnd.openxmlformats-officedocument.vmlDrawing">
        <DigestMethod Algorithm="http://www.w3.org/2000/09/xmldsig#sha1"/>
        <DigestValue>yoJzP98c2gX1UtQlNU++gQhIufM=</DigestValue>
      </Reference>
      <Reference URI="/ppt/media/image4.wmf?ContentType=image/x-wmf">
        <DigestMethod Algorithm="http://www.w3.org/2000/09/xmldsig#sha1"/>
        <DigestValue>j3rj/HcqxsBR7ZUnXvEnsi+hfL4=</DigestValue>
      </Reference>
      <Reference URI="/ppt/embeddings/oleObject1.bin?ContentType=application/vnd.openxmlformats-officedocument.oleObject">
        <DigestMethod Algorithm="http://www.w3.org/2000/09/xmldsig#sha1"/>
        <DigestValue>ZzUr1eWBN1w84QKHe2CpWXC0SIw=</DigestValue>
      </Reference>
      <Reference URI="/ppt/embeddings/oleObject4.bin?ContentType=application/vnd.openxmlformats-officedocument.oleObject">
        <DigestMethod Algorithm="http://www.w3.org/2000/09/xmldsig#sha1"/>
        <DigestValue>raWQrCRV+aq4pJg15/fbVMS0YX8=</DigestValue>
      </Reference>
      <Reference URI="/ppt/embeddings/oleObject3.bin?ContentType=application/vnd.openxmlformats-officedocument.oleObject">
        <DigestMethod Algorithm="http://www.w3.org/2000/09/xmldsig#sha1"/>
        <DigestValue>v2ygd68Z/YJmTWdJ1whLusbhXA8=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5sDysa33dtqQwJ4e6PIwrS3fyA8=</DigestValue>
      </Reference>
      <Reference URI="/ppt/slideLayouts/slideLayout14.xml?ContentType=application/vnd.openxmlformats-officedocument.presentationml.slideLayout+xml">
        <DigestMethod Algorithm="http://www.w3.org/2000/09/xmldsig#sha1"/>
        <DigestValue>8zLWixI8x4q21ZXntDTCrQMMvC0=</DigestValue>
      </Reference>
      <Reference URI="/ppt/slideLayouts/slideLayout13.xml?ContentType=application/vnd.openxmlformats-officedocument.presentationml.slideLayout+xml">
        <DigestMethod Algorithm="http://www.w3.org/2000/09/xmldsig#sha1"/>
        <DigestValue>yFBLBpV2dRqBm9VbLxFXqGjA8DY=</DigestValue>
      </Reference>
      <Reference URI="/ppt/slideLayouts/slideLayout1.xml?ContentType=application/vnd.openxmlformats-officedocument.presentationml.slideLayout+xml">
        <DigestMethod Algorithm="http://www.w3.org/2000/09/xmldsig#sha1"/>
        <DigestValue>57vIdDctvvvhiDDJxvQ7Jt96aPo=</DigestValue>
      </Reference>
      <Reference URI="/ppt/media/media3.wmv?ContentType=video/x-ms-wmv">
        <DigestMethod Algorithm="http://www.w3.org/2000/09/xmldsig#sha1"/>
        <DigestValue>CeHDO9lCSW3MrOxqVA9HcOxnmDQ=</DigestValue>
      </Reference>
      <Reference URI="/ppt/slideLayouts/slideLayout3.xml?ContentType=application/vnd.openxmlformats-officedocument.presentationml.slideLayout+xml">
        <DigestMethod Algorithm="http://www.w3.org/2000/09/xmldsig#sha1"/>
        <DigestValue>EpRucd6Jo7B6CvJw9SeEifcTU0Q=</DigestValue>
      </Reference>
      <Reference URI="/ppt/slideLayouts/slideLayout4.xml?ContentType=application/vnd.openxmlformats-officedocument.presentationml.slideLayout+xml">
        <DigestMethod Algorithm="http://www.w3.org/2000/09/xmldsig#sha1"/>
        <DigestValue>JO/aQWhWy78f1gxpqTKEJecT9Fg=</DigestValue>
      </Reference>
      <Reference URI="/ppt/slideLayouts/slideLayout8.xml?ContentType=application/vnd.openxmlformats-officedocument.presentationml.slideLayout+xml">
        <DigestMethod Algorithm="http://www.w3.org/2000/09/xmldsig#sha1"/>
        <DigestValue>ycYd9jw7TRV79KVQfr66iNZK3Jk=</DigestValue>
      </Reference>
      <Reference URI="/ppt/slideMasters/slideMaster1.xml?ContentType=application/vnd.openxmlformats-officedocument.presentationml.slideMaster+xml">
        <DigestMethod Algorithm="http://www.w3.org/2000/09/xmldsig#sha1"/>
        <DigestValue>ZfX+Z9txNzLBUdyM5SkumBiEVYQ=</DigestValue>
      </Reference>
      <Reference URI="/ppt/slideLayouts/slideLayout9.xml?ContentType=application/vnd.openxmlformats-officedocument.presentationml.slideLayout+xml">
        <DigestMethod Algorithm="http://www.w3.org/2000/09/xmldsig#sha1"/>
        <DigestValue>ZTrcYEPelgmTuXyzpZPqN0qU9HU=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xVfkKIKvad1Eff9aTgVk16ZUoJw=</DigestValue>
      </Reference>
      <Reference URI="/ppt/slideLayouts/slideLayout12.xml?ContentType=application/vnd.openxmlformats-officedocument.presentationml.slideLayout+xml">
        <DigestMethod Algorithm="http://www.w3.org/2000/09/xmldsig#sha1"/>
        <DigestValue>PftWYsZt129ffdrIYra7v1IehYE=</DigestValue>
      </Reference>
      <Reference URI="/ppt/slideLayouts/slideLayout15.xml?ContentType=application/vnd.openxmlformats-officedocument.presentationml.slideLayout+xml">
        <DigestMethod Algorithm="http://www.w3.org/2000/09/xmldsig#sha1"/>
        <DigestValue>EgvRjOiSnUIjxFOqcZvDHuSfMg8=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EL+fByc+c9qTOJUcgQqipVdoqxc=</DigestValue>
      </Reference>
      <Reference URI="/ppt/notesSlides/notesSlide1.xml?ContentType=application/vnd.openxmlformats-officedocument.presentationml.notesSlide+xml">
        <DigestMethod Algorithm="http://www.w3.org/2000/09/xmldsig#sha1"/>
        <DigestValue>1/CpLk65xyEx2gKU0U271tXqsp8=</DigestValue>
      </Reference>
      <Reference URI="/ppt/theme/theme1.xml?ContentType=application/vnd.openxmlformats-officedocument.theme+xml">
        <DigestMethod Algorithm="http://www.w3.org/2000/09/xmldsig#sha1"/>
        <DigestValue>YhlgBWSkSy0mf7gSfCRJIs37VSg=</DigestValue>
      </Reference>
      <Reference URI="/ppt/media/image1.png?ContentType=image/png">
        <DigestMethod Algorithm="http://www.w3.org/2000/09/xmldsig#sha1"/>
        <DigestValue>cGo/L14w75SHvgbCzccTkFMjvFs=</DigestValue>
      </Reference>
      <Reference URI="/ppt/theme/theme2.xml?ContentType=application/vnd.openxmlformats-officedocument.theme+xml">
        <DigestMethod Algorithm="http://www.w3.org/2000/09/xmldsig#sha1"/>
        <DigestValue>BTfdPvCBq9VH/fzS7jF/32kCpxA=</DigestValue>
      </Reference>
      <Reference URI="/ppt/media/image16.png?ContentType=image/png">
        <DigestMethod Algorithm="http://www.w3.org/2000/09/xmldsig#sha1"/>
        <DigestValue>B/mwQajAYrAo5eJuQri0O43f55Y=</DigestValue>
      </Reference>
      <Reference URI="/ppt/media/image15.png?ContentType=image/png">
        <DigestMethod Algorithm="http://www.w3.org/2000/09/xmldsig#sha1"/>
        <DigestValue>P/3fduFMxg+TDyDWNEgd2T6XaMc=</DigestValue>
      </Reference>
      <Reference URI="/ppt/media/image14.wmf?ContentType=image/x-wmf">
        <DigestMethod Algorithm="http://www.w3.org/2000/09/xmldsig#sha1"/>
        <DigestValue>wpCuRujebfQRtsgLK0CLegva3IM=</DigestValue>
      </Reference>
      <Reference URI="/ppt/media/image13.png?ContentType=image/png">
        <DigestMethod Algorithm="http://www.w3.org/2000/09/xmldsig#sha1"/>
        <DigestValue>OI0ce0LhrJsmHtilO6965nrd7VM=</DigestValue>
      </Reference>
      <Reference URI="/ppt/media/image12.png?ContentType=image/png">
        <DigestMethod Algorithm="http://www.w3.org/2000/09/xmldsig#sha1"/>
        <DigestValue>ga947Mo1MHT0ER1Mf02EGlLY0MU=</DigestValue>
      </Reference>
      <Reference URI="/ppt/media/image17.png?ContentType=image/png">
        <DigestMethod Algorithm="http://www.w3.org/2000/09/xmldsig#sha1"/>
        <DigestValue>fdXYfLuNR4v5DjyYROUvwyK21kE=</DigestValue>
      </Reference>
      <Reference URI="/ppt/media/image9.png?ContentType=image/png">
        <DigestMethod Algorithm="http://www.w3.org/2000/09/xmldsig#sha1"/>
        <DigestValue>CPyexfYTKEKLUJvBD6b+l8fT1e0=</DigestValue>
      </Reference>
      <Reference URI="/ppt/viewProps.xml?ContentType=application/vnd.openxmlformats-officedocument.presentationml.viewProps+xml">
        <DigestMethod Algorithm="http://www.w3.org/2000/09/xmldsig#sha1"/>
        <DigestValue>LwziUa6CmJJGtkycKWKS1MgqC0w=</DigestValue>
      </Reference>
      <Reference URI="/ppt/media/media2.wmv?ContentType=video/x-ms-wmv">
        <DigestMethod Algorithm="http://www.w3.org/2000/09/xmldsig#sha1"/>
        <DigestValue>H209XCBOTnAg57IqlVB47HjNvjk=</DigestValue>
      </Reference>
      <Reference URI="/ppt/media/media1.wmv?ContentType=video/x-ms-wmv">
        <DigestMethod Algorithm="http://www.w3.org/2000/09/xmldsig#sha1"/>
        <DigestValue>Li8tB80avbCOBLzXjefhBc09PMQ=</DigestValue>
      </Reference>
      <Reference URI="/ppt/presProps.xml?ContentType=application/vnd.openxmlformats-officedocument.presentationml.presProps+xml">
        <DigestMethod Algorithm="http://www.w3.org/2000/09/xmldsig#sha1"/>
        <DigestValue>OIcTw4gR96ozY+8DyiTxka4BqIg=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media/image11.png?ContentType=image/png">
        <DigestMethod Algorithm="http://www.w3.org/2000/09/xmldsig#sha1"/>
        <DigestValue>HZ59cQdLaXINJOj8LnYzsp7kV5k=</DigestValue>
      </Reference>
      <Reference URI="/ppt/media/image18.png?ContentType=image/png">
        <DigestMethod Algorithm="http://www.w3.org/2000/09/xmldsig#sha1"/>
        <DigestValue>YbmU98dOSdd53GZv+ZSAxgqyICI=</DigestValue>
      </Reference>
      <Reference URI="/ppt/media/image19.png?ContentType=image/png">
        <DigestMethod Algorithm="http://www.w3.org/2000/09/xmldsig#sha1"/>
        <DigestValue>bCTFNw95s9IvEcdXzao/bcIAFtI=</DigestValue>
      </Reference>
      <Reference URI="/ppt/media/image21.png?ContentType=image/png">
        <DigestMethod Algorithm="http://www.w3.org/2000/09/xmldsig#sha1"/>
        <DigestValue>bHOtI2UuelowA/E6yRhNv4uz+zU=</DigestValue>
      </Reference>
      <Reference URI="/ppt/media/image10.png?ContentType=image/png">
        <DigestMethod Algorithm="http://www.w3.org/2000/09/xmldsig#sha1"/>
        <DigestValue>NWEtNP8X+9ppKdQ/QkEgLBLmzoA=</DigestValue>
      </Reference>
      <Reference URI="/ppt/embeddings/oleObject5.bin?ContentType=application/vnd.openxmlformats-officedocument.oleObject">
        <DigestMethod Algorithm="http://www.w3.org/2000/09/xmldsig#sha1"/>
        <DigestValue>UQnse+EXDlQ/z5+OLYQZR26S1vw=</DigestValue>
      </Reference>
      <Reference URI="/ppt/media/image3.png?ContentType=image/png">
        <DigestMethod Algorithm="http://www.w3.org/2000/09/xmldsig#sha1"/>
        <DigestValue>Jwc41nGDg/tDxvhzeJQ5HrE3bDE=</DigestValue>
      </Reference>
      <Reference URI="/ppt/media/image2.png?ContentType=image/png">
        <DigestMethod Algorithm="http://www.w3.org/2000/09/xmldsig#sha1"/>
        <DigestValue>lXHXStCJqyNFwxlbxWGn/Togz8Q=</DigestValue>
      </Reference>
      <Reference URI="/ppt/media/image22.png?ContentType=image/png">
        <DigestMethod Algorithm="http://www.w3.org/2000/09/xmldsig#sha1"/>
        <DigestValue>Vyf222ll8Azn/11KrSLAp5e/1S8=</DigestValue>
      </Reference>
      <Reference URI="/ppt/media/image23.wmf?ContentType=image/x-wmf">
        <DigestMethod Algorithm="http://www.w3.org/2000/09/xmldsig#sha1"/>
        <DigestValue>EQJQZpnpsyWe9qKeKaXt8JLMmNE=</DigestValue>
      </Reference>
      <Reference URI="/ppt/media/image25.wmf?ContentType=image/x-wmf">
        <DigestMethod Algorithm="http://www.w3.org/2000/09/xmldsig#sha1"/>
        <DigestValue>OgXrSxexMD8XByr/0PI7Mg8+eVw=</DigestValue>
      </Reference>
      <Reference URI="/ppt/media/image20.png?ContentType=image/png">
        <DigestMethod Algorithm="http://www.w3.org/2000/09/xmldsig#sha1"/>
        <DigestValue>fJmmYsX8Rs85nnlWoFEKJOuZ78o=</DigestValue>
      </Reference>
      <Reference URI="/ppt/media/image28.png?ContentType=image/png">
        <DigestMethod Algorithm="http://www.w3.org/2000/09/xmldsig#sha1"/>
        <DigestValue>UNXDOvXN/glbrj1CE7XtADYCPWU=</DigestValue>
      </Reference>
      <Reference URI="/ppt/media/image27.jpeg?ContentType=image/jpeg">
        <DigestMethod Algorithm="http://www.w3.org/2000/09/xmldsig#sha1"/>
        <DigestValue>DtPeCtdBHuD0i7zNlkdSSe+l4MM=</DigestValue>
      </Reference>
      <Reference URI="/ppt/media/image26.wmf?ContentType=image/x-wmf">
        <DigestMethod Algorithm="http://www.w3.org/2000/09/xmldsig#sha1"/>
        <DigestValue>k/J6s1SQq5okvV1qt7JqNBpU6WY=</DigestValue>
      </Reference>
      <Reference URI="/ppt/slideLayouts/slideLayout7.xml?ContentType=application/vnd.openxmlformats-officedocument.presentationml.slideLayout+xml">
        <DigestMethod Algorithm="http://www.w3.org/2000/09/xmldsig#sha1"/>
        <DigestValue>KXnBfPHb4GJRZxg2RIPo5D9EycM=</DigestValue>
      </Reference>
      <Reference URI="/ppt/slideLayouts/slideLayout2.xml?ContentType=application/vnd.openxmlformats-officedocument.presentationml.slideLayout+xml">
        <DigestMethod Algorithm="http://www.w3.org/2000/09/xmldsig#sha1"/>
        <DigestValue>pAjO9PeX2VyXNvPVTSBKcoHYwYU=</DigestValue>
      </Reference>
      <Reference URI="/ppt/slideLayouts/slideLayout6.xml?ContentType=application/vnd.openxmlformats-officedocument.presentationml.slideLayout+xml">
        <DigestMethod Algorithm="http://www.w3.org/2000/09/xmldsig#sha1"/>
        <DigestValue>6A6vePsOvtmAW3Oc0kcmHrkmhjw=</DigestValue>
      </Reference>
      <Reference URI="/ppt/slides/slide2.xml?ContentType=application/vnd.openxmlformats-officedocument.presentationml.slide+xml">
        <DigestMethod Algorithm="http://www.w3.org/2000/09/xmldsig#sha1"/>
        <DigestValue>Ox6Gg2uYESeKeF6kNvcV2VmUbrI=</DigestValue>
      </Reference>
      <Reference URI="/ppt/slides/slide3.xml?ContentType=application/vnd.openxmlformats-officedocument.presentationml.slide+xml">
        <DigestMethod Algorithm="http://www.w3.org/2000/09/xmldsig#sha1"/>
        <DigestValue>/gQ2P1Teusl9dRAFNZrcNTcGi20=</DigestValue>
      </Reference>
      <Reference URI="/ppt/slides/slide4.xml?ContentType=application/vnd.openxmlformats-officedocument.presentationml.slide+xml">
        <DigestMethod Algorithm="http://www.w3.org/2000/09/xmldsig#sha1"/>
        <DigestValue>Z0uF0PUnOHOFv1KaDqYRMpFiQps=</DigestValue>
      </Reference>
      <Reference URI="/ppt/slides/slide5.xml?ContentType=application/vnd.openxmlformats-officedocument.presentationml.slide+xml">
        <DigestMethod Algorithm="http://www.w3.org/2000/09/xmldsig#sha1"/>
        <DigestValue>0C/8RZJsFM1RSi1fN0RTmW6uWqg=</DigestValue>
      </Reference>
      <Reference URI="/ppt/slides/slide1.xml?ContentType=application/vnd.openxmlformats-officedocument.presentationml.slide+xml">
        <DigestMethod Algorithm="http://www.w3.org/2000/09/xmldsig#sha1"/>
        <DigestValue>gn0SzQoYKsZBPQ0KyfYUy2B+NGs=</DigestValue>
      </Reference>
      <Reference URI="/ppt/slides/slide8.xml?ContentType=application/vnd.openxmlformats-officedocument.presentationml.slide+xml">
        <DigestMethod Algorithm="http://www.w3.org/2000/09/xmldsig#sha1"/>
        <DigestValue>MOBoUxb1u4rML9mD7g9oUW2K4BM=</DigestValue>
      </Reference>
      <Reference URI="/ppt/slides/slide20.xml?ContentType=application/vnd.openxmlformats-officedocument.presentationml.slide+xml">
        <DigestMethod Algorithm="http://www.w3.org/2000/09/xmldsig#sha1"/>
        <DigestValue>EsgHLGXeRKs0Dd+5+JWwXYRfIq4=</DigestValue>
      </Reference>
      <Reference URI="/ppt/slides/slide19.xml?ContentType=application/vnd.openxmlformats-officedocument.presentationml.slide+xml">
        <DigestMethod Algorithm="http://www.w3.org/2000/09/xmldsig#sha1"/>
        <DigestValue>rByaqQCxBRm6nCHgHADiVD6kv8c=</DigestValue>
      </Reference>
      <Reference URI="/ppt/slides/slide26.xml?ContentType=application/vnd.openxmlformats-officedocument.presentationml.slide+xml">
        <DigestMethod Algorithm="http://www.w3.org/2000/09/xmldsig#sha1"/>
        <DigestValue>Op6RixI9HnqnQGlMieanE0gt5bs=</DigestValue>
      </Reference>
      <Reference URI="/ppt/slides/slide25.xml?ContentType=application/vnd.openxmlformats-officedocument.presentationml.slide+xml">
        <DigestMethod Algorithm="http://www.w3.org/2000/09/xmldsig#sha1"/>
        <DigestValue>BdpAUPnUs1drUpNSlqssh4G+rv4=</DigestValue>
      </Reference>
      <Reference URI="/ppt/slides/slide6.xml?ContentType=application/vnd.openxmlformats-officedocument.presentationml.slide+xml">
        <DigestMethod Algorithm="http://www.w3.org/2000/09/xmldsig#sha1"/>
        <DigestValue>ull+xK/tuidYljIpr7dkLCypFeM=</DigestValue>
      </Reference>
      <Reference URI="/ppt/slides/slide9.xml?ContentType=application/vnd.openxmlformats-officedocument.presentationml.slide+xml">
        <DigestMethod Algorithm="http://www.w3.org/2000/09/xmldsig#sha1"/>
        <DigestValue>ktMAdaGScWFdXpIE0CqQ+eFxgcw=</DigestValue>
      </Reference>
      <Reference URI="/ppt/slides/slide10.xml?ContentType=application/vnd.openxmlformats-officedocument.presentationml.slide+xml">
        <DigestMethod Algorithm="http://www.w3.org/2000/09/xmldsig#sha1"/>
        <DigestValue>zXscX44ipftvV9F0bfLHwBgAeF8=</DigestValue>
      </Reference>
      <Reference URI="/ppt/presentation.xml?ContentType=application/vnd.openxmlformats-officedocument.presentationml.presentation.main+xml">
        <DigestMethod Algorithm="http://www.w3.org/2000/09/xmldsig#sha1"/>
        <DigestValue>iO+zp/YlDcYuDHUYrWmvmu9J3u8=</DigestValue>
      </Reference>
      <Reference URI="/ppt/slides/slide7.xml?ContentType=application/vnd.openxmlformats-officedocument.presentationml.slide+xml">
        <DigestMethod Algorithm="http://www.w3.org/2000/09/xmldsig#sha1"/>
        <DigestValue>EyJEkBX+ntW61L1d2r7A0FZSdR4=</DigestValue>
      </Reference>
      <Reference URI="/ppt/slides/slide12.xml?ContentType=application/vnd.openxmlformats-officedocument.presentationml.slide+xml">
        <DigestMethod Algorithm="http://www.w3.org/2000/09/xmldsig#sha1"/>
        <DigestValue>nH9FoFu1pPXp19xzdIWBMLOaDAc=</DigestValue>
      </Reference>
      <Reference URI="/ppt/slides/slide13.xml?ContentType=application/vnd.openxmlformats-officedocument.presentationml.slide+xml">
        <DigestMethod Algorithm="http://www.w3.org/2000/09/xmldsig#sha1"/>
        <DigestValue>SWflP0nRoegntkaeaD1GmXm3NuM=</DigestValue>
      </Reference>
      <Reference URI="/ppt/slides/slide14.xml?ContentType=application/vnd.openxmlformats-officedocument.presentationml.slide+xml">
        <DigestMethod Algorithm="http://www.w3.org/2000/09/xmldsig#sha1"/>
        <DigestValue>ssCb+iBAyH4CGEUwcw6Yu1G2pCw=</DigestValue>
      </Reference>
      <Reference URI="/ppt/slides/slide15.xml?ContentType=application/vnd.openxmlformats-officedocument.presentationml.slide+xml">
        <DigestMethod Algorithm="http://www.w3.org/2000/09/xmldsig#sha1"/>
        <DigestValue>X5Rma5W9+VqcM+w34i63BXnB/YE=</DigestValue>
      </Reference>
      <Reference URI="/ppt/slides/slide16.xml?ContentType=application/vnd.openxmlformats-officedocument.presentationml.slide+xml">
        <DigestMethod Algorithm="http://www.w3.org/2000/09/xmldsig#sha1"/>
        <DigestValue>h3wF0AZcbGnmH2xXJjir1j3fKnE=</DigestValue>
      </Reference>
      <Reference URI="/ppt/slides/slide17.xml?ContentType=application/vnd.openxmlformats-officedocument.presentationml.slide+xml">
        <DigestMethod Algorithm="http://www.w3.org/2000/09/xmldsig#sha1"/>
        <DigestValue>Kl4vwUL/6LhMeZMliUL52eVohco=</DigestValue>
      </Reference>
      <Reference URI="/ppt/slides/slide11.xml?ContentType=application/vnd.openxmlformats-officedocument.presentationml.slide+xml">
        <DigestMethod Algorithm="http://www.w3.org/2000/09/xmldsig#sha1"/>
        <DigestValue>dGhoBiFfBaqMrlbo26NCwWCtLNg=</DigestValue>
      </Reference>
      <Reference URI="/ppt/slides/slide27.xml?ContentType=application/vnd.openxmlformats-officedocument.presentationml.slide+xml">
        <DigestMethod Algorithm="http://www.w3.org/2000/09/xmldsig#sha1"/>
        <DigestValue>AmXfNDxNywl5Yh8UmQXQujz4iZc=</DigestValue>
      </Reference>
      <Reference URI="/ppt/slides/slide18.xml?ContentType=application/vnd.openxmlformats-officedocument.presentationml.slide+xml">
        <DigestMethod Algorithm="http://www.w3.org/2000/09/xmldsig#sha1"/>
        <DigestValue>OsgiL8ffeqrHmE1hH81OgN//Uyk=</DigestValue>
      </Reference>
      <Reference URI="/ppt/slides/slide21.xml?ContentType=application/vnd.openxmlformats-officedocument.presentationml.slide+xml">
        <DigestMethod Algorithm="http://www.w3.org/2000/09/xmldsig#sha1"/>
        <DigestValue>Khpil2Ko97ugr727l/FaxyC66dk=</DigestValue>
      </Reference>
      <Reference URI="/ppt/slides/slide23.xml?ContentType=application/vnd.openxmlformats-officedocument.presentationml.slide+xml">
        <DigestMethod Algorithm="http://www.w3.org/2000/09/xmldsig#sha1"/>
        <DigestValue>BWp7KxarJTMvmqkEyrN5U3Gz1mg=</DigestValue>
      </Reference>
      <Reference URI="/ppt/slides/slide22.xml?ContentType=application/vnd.openxmlformats-officedocument.presentationml.slide+xml">
        <DigestMethod Algorithm="http://www.w3.org/2000/09/xmldsig#sha1"/>
        <DigestValue>7jYH28N2eEaGuQ+eJj5uvHo4sv4=</DigestValue>
      </Reference>
      <Reference URI="/ppt/slides/slide24.xml?ContentType=application/vnd.openxmlformats-officedocument.presentationml.slide+xml">
        <DigestMethod Algorithm="http://www.w3.org/2000/09/xmldsig#sha1"/>
        <DigestValue>RoyX0122N/+5Gvq2rVhTMR/93d0=</DigestValue>
      </Reference>
      <Reference URI="/ppt/slideLayouts/slideLayout5.xml?ContentType=application/vnd.openxmlformats-officedocument.presentationml.slideLayout+xml">
        <DigestMethod Algorithm="http://www.w3.org/2000/09/xmldsig#sha1"/>
        <DigestValue>mvqABkVh9Fel0fnVkNWVWSYS/lA=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drawings/_rels/vmlDrawing1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4z3vM6N/kXG3eHJwSVXxh5rpn/o=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slides/_rels/slide2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2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2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13"/>
            <mdssi:RelationshipReference SourceId="rId18"/>
            <mdssi:RelationshipReference SourceId="rId26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2"/>
            <mdssi:RelationshipReference SourceId="rId16"/>
            <mdssi:RelationshipReference SourceId="rId20"/>
            <mdssi:RelationshipReference SourceId="rId29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32"/>
            <mdssi:RelationshipReference SourceId="rId5"/>
            <mdssi:RelationshipReference SourceId="rId15"/>
            <mdssi:RelationshipReference SourceId="rId23"/>
            <mdssi:RelationshipReference SourceId="rId28"/>
            <mdssi:RelationshipReference SourceId="rId10"/>
            <mdssi:RelationshipReference SourceId="rId19"/>
            <mdssi:RelationshipReference SourceId="rId31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  <mdssi:RelationshipReference SourceId="rId30"/>
            <mdssi:RelationshipReference SourceId="rId8"/>
          </Transform>
          <Transform Algorithm="http://www.w3.org/TR/2001/REC-xml-c14n-20010315"/>
        </Transforms>
        <DigestMethod Algorithm="http://www.w3.org/2000/09/xmldsig#sha1"/>
        <DigestValue>u7Ae64/Uq7Nn8Od6kLHj9x+kAqg=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UdHt9A/iemUdbBrZ027tOV9hSbM=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B+mCuv39KF0SMw+C/zOnLGePdh0=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Av73EjYDsoQe8C7wcxcMDUXmj0E=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Dq9QJ6PGRL32HD/BNJBJzk7w+0s=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hY4kTHSPVshHRPvafrEFFk2qBhE=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Sw6phtcjtO33d7N2KiU6tZ4Rxmk=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9WLwEflLCwOpVc9gYptWTPPk9A0=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RLAKGpOoRhfDT4MTiaX11MQD1Kc=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OP8Zb34Lh9f0WPGfdDED9MdTUaM=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7JXxgPKJxSZVU7/AnvMJpE5FUvc=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2HRzc/ZBK/aGOu2Pg3PaEaZR7jw=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fHWrR15qHMjDI/8bAvzTYTCrRQ4=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HOm1FPKMH+oGUcSC27GyqlJyDhM=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KBkr5UiV93rBjZWSMdLvpi53Jkg=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Het5KzuumqCKu+aCpo839vPGxfM=</DigestValue>
      </Reference>
      <Reference URI="/ppt/drawings/_rels/vmlDrawing2.v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s2P3Rt43q0iLXy6kp996juGGjxg=</DigestValue>
      </Reference>
      <Reference URI="/ppt/slides/_rels/slide2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lSckSEQseCvwdsiDfTU8waDA7xs=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JF6wUyeBV20lfh5OJeOF/JZbpXA=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17"/>
            <mdssi:RelationshipReference SourceId="rId2"/>
            <mdssi:RelationshipReference SourceId="rId16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T/Y1vj0WtekAoYcEasLO5tOvtcE=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MZG0J0AZvEOzXMWy6/kq82nWt8E=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6Q0gMNtylZJeXlFERuU3hQEas9Y=</DigestValue>
      </Reference>
    </Manifest>
    <SignatureProperties>
      <SignatureProperty Id="idSignatureTime" Target="#idPackageSignature">
        <mdssi:SignatureTime>
          <mdssi:Format>YYYY-MM-DDThh:mm:ssTZD</mdssi:Format>
          <mdssi:Value>2012-02-22T15:49:07Z</mdssi:Value>
        </mdssi:SignatureTime>
      </SignatureProperty>
    </SignatureProperties>
  </Object>
  <Object Id="idOfficeObject">
    <SignatureProperties>
      <SignatureProperty Id="idOfficeV1Details" Target="idPackageSignature">
        <SignatureInfoV1 xmlns="http://schemas.microsoft.com/office/2006/digsig">
          <SetupID/>
          <SignatureText/>
          <SignatureImage/>
          <SignatureComments>final released version</SignatureComments>
          <WindowsVersion>6.1</WindowsVersion>
          <OfficeVersion>14.0</OfficeVersion>
          <ApplicationVersion>14.0</ApplicationVersion>
          <Monitors>2</Monitors>
          <HorizontalResolution>1680</HorizontalResolution>
          <VerticalResolution>1050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2012-02-22T15:49:07Z</xd:SigningTime>
          <xd:SigningCertificate>
            <xd:Cert>
              <xd:CertDigest>
                <DigestMethod Algorithm="http://www.w3.org/2000/09/xmldsig#sha1"/>
                <DigestValue>xKNelKX86RCMT9GD/6q1qNhIdlk=</DigestValue>
              </xd:CertDigest>
              <xd:IssuerSerial>
                <X509IssuerName>CN=VeriSign Class 1 Individual Subscriber CA - G3, OU=Persona Not Validated, OU=Terms of use at https://www.verisign.com/rpa (c)09, OU=VeriSign Trust Network, O="VeriSign, Inc.", C=US</X509IssuerName>
                <X509SerialNumber>153041324338605737281533480730267901819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/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773</Words>
  <Application>Microsoft Office PowerPoint</Application>
  <PresentationFormat>On-screen Show (4:3)</PresentationFormat>
  <Paragraphs>181</Paragraphs>
  <Slides>27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Garamond</vt:lpstr>
      <vt:lpstr>Symbol</vt:lpstr>
      <vt:lpstr>Default Design</vt:lpstr>
      <vt:lpstr>Microsoft Equation 3.0</vt:lpstr>
      <vt:lpstr>Close Encounters of the Cellular Kind: Modeling T Cell Activation</vt:lpstr>
      <vt:lpstr>T Cell Activation and Synapse Formation</vt:lpstr>
      <vt:lpstr>Simulating Cell-to-Cell Interaction</vt:lpstr>
      <vt:lpstr>The Simulation</vt:lpstr>
      <vt:lpstr>The Equations for Release, Diffusion and Binding</vt:lpstr>
      <vt:lpstr>The 5 Different Region Models for  the Contact Area</vt:lpstr>
      <vt:lpstr>Membrane Spacing</vt:lpstr>
      <vt:lpstr>Equilibrium Binding Between Two Cells</vt:lpstr>
      <vt:lpstr>There are Two Phases of Binding</vt:lpstr>
      <vt:lpstr>The Rate of Diffusion Affects the Second Phase</vt:lpstr>
      <vt:lpstr>The Chien Lab Works on gd T Cells</vt:lpstr>
      <vt:lpstr>gd T Cell Activation</vt:lpstr>
      <vt:lpstr>Ligand Numbers Affect TCR Internalization and Perhaps Signaling </vt:lpstr>
      <vt:lpstr>Analysis of Synapse Formation During a 3 Hour Simulation of a G8 gd T Cell Recognizing Its Ligand, T10b, on an APC</vt:lpstr>
      <vt:lpstr>Parameters for the G8 gd TCR</vt:lpstr>
      <vt:lpstr>Questions to Address</vt:lpstr>
      <vt:lpstr>Receptor Levels are not Greatly Affected by the Different Conditions</vt:lpstr>
      <vt:lpstr>TCRs with Directed Movement Bind Sooner…</vt:lpstr>
      <vt:lpstr>…Exhibit a Faster Rate of Removal…</vt:lpstr>
      <vt:lpstr>…and Exhibit a Faster Fractional Rate of Removal</vt:lpstr>
      <vt:lpstr>The Representation of Cells and Molecules</vt:lpstr>
      <vt:lpstr>PowerPoint Presentation</vt:lpstr>
      <vt:lpstr>PowerPoint Presentation</vt:lpstr>
      <vt:lpstr>Parameters for the G8 gd TCR</vt:lpstr>
      <vt:lpstr>What Happens in 20 Seconds?</vt:lpstr>
      <vt:lpstr>Acknowledgements</vt:lpstr>
      <vt:lpstr>Studies of gd T Cell Activation: From the Intestine to the Spleen and also in Silicon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Encounters of the Cellular Kind: Modeling T Cell Activation</dc:title>
  <dc:creator>Yves Konigshofer</dc:creator>
  <cp:lastModifiedBy>Yves Konigshofer</cp:lastModifiedBy>
  <cp:revision>32</cp:revision>
  <dcterms:created xsi:type="dcterms:W3CDTF">2005-01-25T06:18:19Z</dcterms:created>
  <dcterms:modified xsi:type="dcterms:W3CDTF">2012-02-22T15:49:00Z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